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72"/>
  </p:notesMasterIdLst>
  <p:sldIdLst>
    <p:sldId id="256" r:id="rId2"/>
    <p:sldId id="257" r:id="rId3"/>
    <p:sldId id="258" r:id="rId4"/>
    <p:sldId id="265" r:id="rId5"/>
    <p:sldId id="274" r:id="rId6"/>
    <p:sldId id="260" r:id="rId7"/>
    <p:sldId id="261" r:id="rId8"/>
    <p:sldId id="262" r:id="rId9"/>
    <p:sldId id="263" r:id="rId10"/>
    <p:sldId id="272" r:id="rId11"/>
    <p:sldId id="268" r:id="rId12"/>
    <p:sldId id="271" r:id="rId13"/>
    <p:sldId id="273" r:id="rId14"/>
    <p:sldId id="266" r:id="rId15"/>
    <p:sldId id="270" r:id="rId16"/>
    <p:sldId id="267" r:id="rId17"/>
    <p:sldId id="275" r:id="rId18"/>
    <p:sldId id="277" r:id="rId19"/>
    <p:sldId id="276" r:id="rId20"/>
    <p:sldId id="278" r:id="rId21"/>
    <p:sldId id="290" r:id="rId22"/>
    <p:sldId id="279" r:id="rId23"/>
    <p:sldId id="291" r:id="rId24"/>
    <p:sldId id="280" r:id="rId25"/>
    <p:sldId id="283" r:id="rId26"/>
    <p:sldId id="284" r:id="rId27"/>
    <p:sldId id="286" r:id="rId28"/>
    <p:sldId id="285" r:id="rId29"/>
    <p:sldId id="287" r:id="rId30"/>
    <p:sldId id="288" r:id="rId31"/>
    <p:sldId id="282" r:id="rId32"/>
    <p:sldId id="289" r:id="rId33"/>
    <p:sldId id="337" r:id="rId34"/>
    <p:sldId id="302" r:id="rId35"/>
    <p:sldId id="326" r:id="rId36"/>
    <p:sldId id="327" r:id="rId37"/>
    <p:sldId id="328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3" r:id="rId48"/>
    <p:sldId id="305" r:id="rId49"/>
    <p:sldId id="317" r:id="rId50"/>
    <p:sldId id="312" r:id="rId51"/>
    <p:sldId id="313" r:id="rId52"/>
    <p:sldId id="314" r:id="rId53"/>
    <p:sldId id="315" r:id="rId54"/>
    <p:sldId id="316" r:id="rId55"/>
    <p:sldId id="339" r:id="rId56"/>
    <p:sldId id="340" r:id="rId57"/>
    <p:sldId id="321" r:id="rId58"/>
    <p:sldId id="319" r:id="rId59"/>
    <p:sldId id="335" r:id="rId60"/>
    <p:sldId id="330" r:id="rId61"/>
    <p:sldId id="331" r:id="rId62"/>
    <p:sldId id="332" r:id="rId63"/>
    <p:sldId id="333" r:id="rId64"/>
    <p:sldId id="336" r:id="rId65"/>
    <p:sldId id="338" r:id="rId66"/>
    <p:sldId id="341" r:id="rId67"/>
    <p:sldId id="324" r:id="rId68"/>
    <p:sldId id="342" r:id="rId69"/>
    <p:sldId id="307" r:id="rId70"/>
    <p:sldId id="334" r:id="rId7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24"/>
    <p:restoredTop sz="94674"/>
  </p:normalViewPr>
  <p:slideViewPr>
    <p:cSldViewPr snapToGrid="0" snapToObjects="1">
      <p:cViewPr>
        <p:scale>
          <a:sx n="157" d="100"/>
          <a:sy n="157" d="100"/>
        </p:scale>
        <p:origin x="1256" y="29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8DD762-3C26-AA47-AF42-9D4688EE9436}" type="datetimeFigureOut">
              <a:rPr lang="en-US" smtClean="0"/>
              <a:t>10/8/19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2A78CD-9EB4-8748-B823-6B35C56546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3636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Are the green and orange cultivars really different? How could we tell?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09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2272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5799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8249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9856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6906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Are the green and orange cultivars really different? How could we tell?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4106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Mention that the “manifold dimensionality” of this manifold is 2d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3452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Mention that the “manifold dimensionality” of this manifold is 2d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6658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Mention that the “manifold dimensionality” of this manifold is 2d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7707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Mention that the “manifold dimensionality” of this manifold is 2d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8189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Ask, what is the intrinsic dimensionality of a sphere?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2349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Myriad Pro" panose="020B0503030403020204" pitchFamily="34" charset="0"/>
              </a:rPr>
              <a:t>Point out that A2 would be “sort of close” in Euclidean space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5325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8869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800"/>
            </a:lvl1pPr>
            <a:lvl2pPr marL="192881" indent="0" algn="ctr">
              <a:buNone/>
              <a:defRPr sz="844"/>
            </a:lvl2pPr>
            <a:lvl3pPr marL="385763" indent="0" algn="ctr">
              <a:buNone/>
              <a:defRPr sz="760"/>
            </a:lvl3pPr>
            <a:lvl4pPr marL="578644" indent="0" algn="ctr">
              <a:buNone/>
              <a:defRPr sz="675"/>
            </a:lvl4pPr>
            <a:lvl5pPr marL="771525" indent="0" algn="ctr">
              <a:buNone/>
              <a:defRPr sz="675"/>
            </a:lvl5pPr>
            <a:lvl6pPr marL="964406" indent="0" algn="ctr">
              <a:buNone/>
              <a:defRPr sz="675"/>
            </a:lvl6pPr>
            <a:lvl7pPr marL="1157288" indent="0" algn="ctr">
              <a:buNone/>
              <a:defRPr sz="675"/>
            </a:lvl7pPr>
            <a:lvl8pPr marL="1350169" indent="0" algn="ctr">
              <a:buNone/>
              <a:defRPr sz="675"/>
            </a:lvl8pPr>
            <a:lvl9pPr marL="1543050" indent="0" algn="ctr">
              <a:buNone/>
              <a:defRPr sz="675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3ECB7-9733-094E-AC53-5E70383787E3}" type="datetimeFigureOut">
              <a:rPr lang="en-US" smtClean="0"/>
              <a:t>10/8/19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B4612-8F56-C746-B2D5-D27D39041C7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3ECB7-9733-094E-AC53-5E70383787E3}" type="datetimeFigureOut">
              <a:rPr lang="en-US" smtClean="0"/>
              <a:t>10/8/19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B4612-8F56-C746-B2D5-D27D39041C7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2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3ECB7-9733-094E-AC53-5E70383787E3}" type="datetimeFigureOut">
              <a:rPr lang="en-US" smtClean="0"/>
              <a:t>10/8/19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B4612-8F56-C746-B2D5-D27D39041C7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>
              <a:buFont typeface="Arial" charset="0"/>
              <a:buChar char="•"/>
              <a:defRPr sz="2400"/>
            </a:lvl1pPr>
            <a:lvl2pPr marL="535781" indent="-342900">
              <a:buFont typeface="Arial" charset="0"/>
              <a:buChar char="•"/>
              <a:defRPr/>
            </a:lvl2pPr>
            <a:lvl3pPr marL="671513" indent="-285750">
              <a:buFont typeface="Arial" charset="0"/>
              <a:buChar char="•"/>
              <a:defRPr/>
            </a:lvl3pPr>
            <a:lvl4pPr marL="864394" indent="-285750">
              <a:buFont typeface="Arial" charset="0"/>
              <a:buChar char="•"/>
              <a:defRPr/>
            </a:lvl4pPr>
            <a:lvl5pPr marL="1057275" indent="-285750">
              <a:buFont typeface="Arial" charset="0"/>
              <a:buChar char="•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3ECB7-9733-094E-AC53-5E70383787E3}" type="datetimeFigureOut">
              <a:rPr lang="en-US" smtClean="0"/>
              <a:t>10/8/19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B4612-8F56-C746-B2D5-D27D39041C7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45"/>
            <a:ext cx="7886700" cy="2852737"/>
          </a:xfrm>
        </p:spPr>
        <p:txBody>
          <a:bodyPr anchor="b">
            <a:normAutofit/>
          </a:bodyPr>
          <a:lstStyle>
            <a:lvl1pPr>
              <a:defRPr sz="3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70"/>
            <a:ext cx="7886700" cy="150018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192881" indent="0">
              <a:buNone/>
              <a:defRPr sz="844">
                <a:solidFill>
                  <a:schemeClr val="tx1">
                    <a:tint val="75000"/>
                  </a:schemeClr>
                </a:solidFill>
              </a:defRPr>
            </a:lvl2pPr>
            <a:lvl3pPr marL="385763" indent="0">
              <a:buNone/>
              <a:defRPr sz="760">
                <a:solidFill>
                  <a:schemeClr val="tx1">
                    <a:tint val="75000"/>
                  </a:schemeClr>
                </a:solidFill>
              </a:defRPr>
            </a:lvl3pPr>
            <a:lvl4pPr marL="578644" indent="0">
              <a:buNone/>
              <a:defRPr sz="675">
                <a:solidFill>
                  <a:schemeClr val="tx1">
                    <a:tint val="75000"/>
                  </a:schemeClr>
                </a:solidFill>
              </a:defRPr>
            </a:lvl4pPr>
            <a:lvl5pPr marL="771525" indent="0">
              <a:buNone/>
              <a:defRPr sz="675">
                <a:solidFill>
                  <a:schemeClr val="tx1">
                    <a:tint val="75000"/>
                  </a:schemeClr>
                </a:solidFill>
              </a:defRPr>
            </a:lvl5pPr>
            <a:lvl6pPr marL="964406" indent="0">
              <a:buNone/>
              <a:defRPr sz="675">
                <a:solidFill>
                  <a:schemeClr val="tx1">
                    <a:tint val="75000"/>
                  </a:schemeClr>
                </a:solidFill>
              </a:defRPr>
            </a:lvl6pPr>
            <a:lvl7pPr marL="1157288" indent="0">
              <a:buNone/>
              <a:defRPr sz="675">
                <a:solidFill>
                  <a:schemeClr val="tx1">
                    <a:tint val="75000"/>
                  </a:schemeClr>
                </a:solidFill>
              </a:defRPr>
            </a:lvl7pPr>
            <a:lvl8pPr marL="1350169" indent="0">
              <a:buNone/>
              <a:defRPr sz="675">
                <a:solidFill>
                  <a:schemeClr val="tx1">
                    <a:tint val="75000"/>
                  </a:schemeClr>
                </a:solidFill>
              </a:defRPr>
            </a:lvl8pPr>
            <a:lvl9pPr marL="1543050" indent="0">
              <a:buNone/>
              <a:defRPr sz="67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3ECB7-9733-094E-AC53-5E70383787E3}" type="datetimeFigureOut">
              <a:rPr lang="en-US" smtClean="0"/>
              <a:t>10/8/19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B4612-8F56-C746-B2D5-D27D39041C7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3ECB7-9733-094E-AC53-5E70383787E3}" type="datetimeFigureOut">
              <a:rPr lang="en-US" smtClean="0"/>
              <a:t>10/8/19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B4612-8F56-C746-B2D5-D27D39041C7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9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013" b="1"/>
            </a:lvl1pPr>
            <a:lvl2pPr marL="192881" indent="0">
              <a:buNone/>
              <a:defRPr sz="844" b="1"/>
            </a:lvl2pPr>
            <a:lvl3pPr marL="385763" indent="0">
              <a:buNone/>
              <a:defRPr sz="760" b="1"/>
            </a:lvl3pPr>
            <a:lvl4pPr marL="578644" indent="0">
              <a:buNone/>
              <a:defRPr sz="675" b="1"/>
            </a:lvl4pPr>
            <a:lvl5pPr marL="771525" indent="0">
              <a:buNone/>
              <a:defRPr sz="675" b="1"/>
            </a:lvl5pPr>
            <a:lvl6pPr marL="964406" indent="0">
              <a:buNone/>
              <a:defRPr sz="675" b="1"/>
            </a:lvl6pPr>
            <a:lvl7pPr marL="1157288" indent="0">
              <a:buNone/>
              <a:defRPr sz="675" b="1"/>
            </a:lvl7pPr>
            <a:lvl8pPr marL="1350169" indent="0">
              <a:buNone/>
              <a:defRPr sz="675" b="1"/>
            </a:lvl8pPr>
            <a:lvl9pPr marL="1543050" indent="0">
              <a:buNone/>
              <a:defRPr sz="67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2" y="1681163"/>
            <a:ext cx="3887391" cy="823912"/>
          </a:xfrm>
        </p:spPr>
        <p:txBody>
          <a:bodyPr anchor="b"/>
          <a:lstStyle>
            <a:lvl1pPr marL="0" indent="0">
              <a:buNone/>
              <a:defRPr sz="1013" b="1"/>
            </a:lvl1pPr>
            <a:lvl2pPr marL="192881" indent="0">
              <a:buNone/>
              <a:defRPr sz="844" b="1"/>
            </a:lvl2pPr>
            <a:lvl3pPr marL="385763" indent="0">
              <a:buNone/>
              <a:defRPr sz="760" b="1"/>
            </a:lvl3pPr>
            <a:lvl4pPr marL="578644" indent="0">
              <a:buNone/>
              <a:defRPr sz="675" b="1"/>
            </a:lvl4pPr>
            <a:lvl5pPr marL="771525" indent="0">
              <a:buNone/>
              <a:defRPr sz="675" b="1"/>
            </a:lvl5pPr>
            <a:lvl6pPr marL="964406" indent="0">
              <a:buNone/>
              <a:defRPr sz="675" b="1"/>
            </a:lvl6pPr>
            <a:lvl7pPr marL="1157288" indent="0">
              <a:buNone/>
              <a:defRPr sz="675" b="1"/>
            </a:lvl7pPr>
            <a:lvl8pPr marL="1350169" indent="0">
              <a:buNone/>
              <a:defRPr sz="675" b="1"/>
            </a:lvl8pPr>
            <a:lvl9pPr marL="1543050" indent="0">
              <a:buNone/>
              <a:defRPr sz="67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2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3ECB7-9733-094E-AC53-5E70383787E3}" type="datetimeFigureOut">
              <a:rPr lang="en-US" smtClean="0"/>
              <a:t>10/8/19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B4612-8F56-C746-B2D5-D27D39041C7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3ECB7-9733-094E-AC53-5E70383787E3}" type="datetimeFigureOut">
              <a:rPr lang="en-US" smtClean="0"/>
              <a:t>10/8/19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B4612-8F56-C746-B2D5-D27D39041C7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3ECB7-9733-094E-AC53-5E70383787E3}" type="datetimeFigureOut">
              <a:rPr lang="en-US" smtClean="0"/>
              <a:t>10/8/19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B4612-8F56-C746-B2D5-D27D39041C7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13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32"/>
            <a:ext cx="4629150" cy="4873625"/>
          </a:xfrm>
        </p:spPr>
        <p:txBody>
          <a:bodyPr/>
          <a:lstStyle>
            <a:lvl1pPr>
              <a:defRPr sz="1350"/>
            </a:lvl1pPr>
            <a:lvl2pPr>
              <a:defRPr sz="1181"/>
            </a:lvl2pPr>
            <a:lvl3pPr>
              <a:defRPr sz="1013"/>
            </a:lvl3pPr>
            <a:lvl4pPr>
              <a:defRPr sz="844"/>
            </a:lvl4pPr>
            <a:lvl5pPr>
              <a:defRPr sz="844"/>
            </a:lvl5pPr>
            <a:lvl6pPr>
              <a:defRPr sz="844"/>
            </a:lvl6pPr>
            <a:lvl7pPr>
              <a:defRPr sz="844"/>
            </a:lvl7pPr>
            <a:lvl8pPr>
              <a:defRPr sz="844"/>
            </a:lvl8pPr>
            <a:lvl9pPr>
              <a:defRPr sz="84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675"/>
            </a:lvl1pPr>
            <a:lvl2pPr marL="192881" indent="0">
              <a:buNone/>
              <a:defRPr sz="591"/>
            </a:lvl2pPr>
            <a:lvl3pPr marL="385763" indent="0">
              <a:buNone/>
              <a:defRPr sz="506"/>
            </a:lvl3pPr>
            <a:lvl4pPr marL="578644" indent="0">
              <a:buNone/>
              <a:defRPr sz="422"/>
            </a:lvl4pPr>
            <a:lvl5pPr marL="771525" indent="0">
              <a:buNone/>
              <a:defRPr sz="422"/>
            </a:lvl5pPr>
            <a:lvl6pPr marL="964406" indent="0">
              <a:buNone/>
              <a:defRPr sz="422"/>
            </a:lvl6pPr>
            <a:lvl7pPr marL="1157288" indent="0">
              <a:buNone/>
              <a:defRPr sz="422"/>
            </a:lvl7pPr>
            <a:lvl8pPr marL="1350169" indent="0">
              <a:buNone/>
              <a:defRPr sz="422"/>
            </a:lvl8pPr>
            <a:lvl9pPr marL="1543050" indent="0">
              <a:buNone/>
              <a:defRPr sz="42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3ECB7-9733-094E-AC53-5E70383787E3}" type="datetimeFigureOut">
              <a:rPr lang="en-US" smtClean="0"/>
              <a:t>10/8/19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B4612-8F56-C746-B2D5-D27D39041C7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13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32"/>
            <a:ext cx="4629150" cy="4873625"/>
          </a:xfrm>
        </p:spPr>
        <p:txBody>
          <a:bodyPr anchor="t"/>
          <a:lstStyle>
            <a:lvl1pPr marL="0" indent="0">
              <a:buNone/>
              <a:defRPr sz="1350"/>
            </a:lvl1pPr>
            <a:lvl2pPr marL="192881" indent="0">
              <a:buNone/>
              <a:defRPr sz="1181"/>
            </a:lvl2pPr>
            <a:lvl3pPr marL="385763" indent="0">
              <a:buNone/>
              <a:defRPr sz="1013"/>
            </a:lvl3pPr>
            <a:lvl4pPr marL="578644" indent="0">
              <a:buNone/>
              <a:defRPr sz="844"/>
            </a:lvl4pPr>
            <a:lvl5pPr marL="771525" indent="0">
              <a:buNone/>
              <a:defRPr sz="844"/>
            </a:lvl5pPr>
            <a:lvl6pPr marL="964406" indent="0">
              <a:buNone/>
              <a:defRPr sz="844"/>
            </a:lvl6pPr>
            <a:lvl7pPr marL="1157288" indent="0">
              <a:buNone/>
              <a:defRPr sz="844"/>
            </a:lvl7pPr>
            <a:lvl8pPr marL="1350169" indent="0">
              <a:buNone/>
              <a:defRPr sz="844"/>
            </a:lvl8pPr>
            <a:lvl9pPr marL="1543050" indent="0">
              <a:buNone/>
              <a:defRPr sz="844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675"/>
            </a:lvl1pPr>
            <a:lvl2pPr marL="192881" indent="0">
              <a:buNone/>
              <a:defRPr sz="591"/>
            </a:lvl2pPr>
            <a:lvl3pPr marL="385763" indent="0">
              <a:buNone/>
              <a:defRPr sz="506"/>
            </a:lvl3pPr>
            <a:lvl4pPr marL="578644" indent="0">
              <a:buNone/>
              <a:defRPr sz="422"/>
            </a:lvl4pPr>
            <a:lvl5pPr marL="771525" indent="0">
              <a:buNone/>
              <a:defRPr sz="422"/>
            </a:lvl5pPr>
            <a:lvl6pPr marL="964406" indent="0">
              <a:buNone/>
              <a:defRPr sz="422"/>
            </a:lvl6pPr>
            <a:lvl7pPr marL="1157288" indent="0">
              <a:buNone/>
              <a:defRPr sz="422"/>
            </a:lvl7pPr>
            <a:lvl8pPr marL="1350169" indent="0">
              <a:buNone/>
              <a:defRPr sz="422"/>
            </a:lvl8pPr>
            <a:lvl9pPr marL="1543050" indent="0">
              <a:buNone/>
              <a:defRPr sz="42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3ECB7-9733-094E-AC53-5E70383787E3}" type="datetimeFigureOut">
              <a:rPr lang="en-US" smtClean="0"/>
              <a:t>10/8/19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B4612-8F56-C746-B2D5-D27D39041C7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9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0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D3ECB7-9733-094E-AC53-5E70383787E3}" type="datetimeFigureOut">
              <a:rPr lang="en-US" smtClean="0"/>
              <a:t>10/8/19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7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0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FB4612-8F56-C746-B2D5-D27D39041C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2916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385763" rtl="0" eaLnBrk="1" latinLnBrk="0" hangingPunct="1">
        <a:lnSpc>
          <a:spcPct val="90000"/>
        </a:lnSpc>
        <a:spcBef>
          <a:spcPct val="0"/>
        </a:spcBef>
        <a:buNone/>
        <a:defRPr sz="4200" b="1" i="0" kern="1200">
          <a:solidFill>
            <a:schemeClr val="tx1"/>
          </a:solidFill>
          <a:latin typeface="Myriad Pro Semibold" charset="0"/>
          <a:ea typeface="Myriad Pro Semibold" charset="0"/>
          <a:cs typeface="Myriad Pro Semibold" charset="0"/>
        </a:defRPr>
      </a:lvl1pPr>
    </p:titleStyle>
    <p:bodyStyle>
      <a:lvl1pPr marL="342900" indent="-342900" algn="l" defTabSz="385763" rtl="0" eaLnBrk="1" latinLnBrk="0" hangingPunct="1">
        <a:lnSpc>
          <a:spcPct val="90000"/>
        </a:lnSpc>
        <a:spcBef>
          <a:spcPts val="422"/>
        </a:spcBef>
        <a:buFont typeface="Arial" charset="0"/>
        <a:buChar char="•"/>
        <a:defRPr sz="2400" kern="1200">
          <a:solidFill>
            <a:schemeClr val="tx1"/>
          </a:solidFill>
          <a:latin typeface="Myriad Pro" charset="0"/>
          <a:ea typeface="Myriad Pro" charset="0"/>
          <a:cs typeface="Myriad Pro" charset="0"/>
        </a:defRPr>
      </a:lvl1pPr>
      <a:lvl2pPr marL="535781" indent="-342900" algn="l" defTabSz="385763" rtl="0" eaLnBrk="1" latinLnBrk="0" hangingPunct="1">
        <a:lnSpc>
          <a:spcPct val="90000"/>
        </a:lnSpc>
        <a:spcBef>
          <a:spcPts val="211"/>
        </a:spcBef>
        <a:buFont typeface="Arial" charset="0"/>
        <a:buChar char="•"/>
        <a:defRPr sz="2000" kern="1200">
          <a:solidFill>
            <a:schemeClr val="tx1"/>
          </a:solidFill>
          <a:latin typeface="Myriad Pro" charset="0"/>
          <a:ea typeface="Myriad Pro" charset="0"/>
          <a:cs typeface="Myriad Pro" charset="0"/>
        </a:defRPr>
      </a:lvl2pPr>
      <a:lvl3pPr marL="671513" indent="-285750" algn="l" defTabSz="385763" rtl="0" eaLnBrk="1" latinLnBrk="0" hangingPunct="1">
        <a:lnSpc>
          <a:spcPct val="90000"/>
        </a:lnSpc>
        <a:spcBef>
          <a:spcPts val="211"/>
        </a:spcBef>
        <a:buFont typeface="Arial" charset="0"/>
        <a:buChar char="•"/>
        <a:defRPr sz="1800" kern="1200">
          <a:solidFill>
            <a:schemeClr val="tx1"/>
          </a:solidFill>
          <a:latin typeface="Myriad Pro" charset="0"/>
          <a:ea typeface="Myriad Pro" charset="0"/>
          <a:cs typeface="Myriad Pro" charset="0"/>
        </a:defRPr>
      </a:lvl3pPr>
      <a:lvl4pPr marL="864394" indent="-285750" algn="l" defTabSz="385763" rtl="0" eaLnBrk="1" latinLnBrk="0" hangingPunct="1">
        <a:lnSpc>
          <a:spcPct val="90000"/>
        </a:lnSpc>
        <a:spcBef>
          <a:spcPts val="211"/>
        </a:spcBef>
        <a:buFont typeface="Arial" charset="0"/>
        <a:buChar char="•"/>
        <a:defRPr sz="1350" kern="1200">
          <a:solidFill>
            <a:schemeClr val="tx1"/>
          </a:solidFill>
          <a:latin typeface="Myriad Pro" charset="0"/>
          <a:ea typeface="Myriad Pro" charset="0"/>
          <a:cs typeface="Myriad Pro" charset="0"/>
        </a:defRPr>
      </a:lvl4pPr>
      <a:lvl5pPr marL="1057275" indent="-285750" algn="l" defTabSz="385763" rtl="0" eaLnBrk="1" latinLnBrk="0" hangingPunct="1">
        <a:lnSpc>
          <a:spcPct val="90000"/>
        </a:lnSpc>
        <a:spcBef>
          <a:spcPts val="211"/>
        </a:spcBef>
        <a:buFont typeface="Arial" charset="0"/>
        <a:buChar char="•"/>
        <a:defRPr sz="1350" kern="1200">
          <a:solidFill>
            <a:schemeClr val="tx1"/>
          </a:solidFill>
          <a:latin typeface="Myriad Pro" charset="0"/>
          <a:ea typeface="Myriad Pro" charset="0"/>
          <a:cs typeface="Myriad Pro" charset="0"/>
        </a:defRPr>
      </a:lvl5pPr>
      <a:lvl6pPr marL="1060847" indent="-96441" algn="l" defTabSz="385763" rtl="0" eaLnBrk="1" latinLnBrk="0" hangingPunct="1">
        <a:lnSpc>
          <a:spcPct val="90000"/>
        </a:lnSpc>
        <a:spcBef>
          <a:spcPts val="211"/>
        </a:spcBef>
        <a:buFont typeface="Arial" panose="020B0604020202020204" pitchFamily="34" charset="0"/>
        <a:buChar char="•"/>
        <a:defRPr sz="760" kern="1200">
          <a:solidFill>
            <a:schemeClr val="tx1"/>
          </a:solidFill>
          <a:latin typeface="+mn-lt"/>
          <a:ea typeface="+mn-ea"/>
          <a:cs typeface="+mn-cs"/>
        </a:defRPr>
      </a:lvl6pPr>
      <a:lvl7pPr marL="1253729" indent="-96441" algn="l" defTabSz="385763" rtl="0" eaLnBrk="1" latinLnBrk="0" hangingPunct="1">
        <a:lnSpc>
          <a:spcPct val="90000"/>
        </a:lnSpc>
        <a:spcBef>
          <a:spcPts val="211"/>
        </a:spcBef>
        <a:buFont typeface="Arial" panose="020B0604020202020204" pitchFamily="34" charset="0"/>
        <a:buChar char="•"/>
        <a:defRPr sz="760" kern="1200">
          <a:solidFill>
            <a:schemeClr val="tx1"/>
          </a:solidFill>
          <a:latin typeface="+mn-lt"/>
          <a:ea typeface="+mn-ea"/>
          <a:cs typeface="+mn-cs"/>
        </a:defRPr>
      </a:lvl7pPr>
      <a:lvl8pPr marL="1446610" indent="-96441" algn="l" defTabSz="385763" rtl="0" eaLnBrk="1" latinLnBrk="0" hangingPunct="1">
        <a:lnSpc>
          <a:spcPct val="90000"/>
        </a:lnSpc>
        <a:spcBef>
          <a:spcPts val="211"/>
        </a:spcBef>
        <a:buFont typeface="Arial" panose="020B0604020202020204" pitchFamily="34" charset="0"/>
        <a:buChar char="•"/>
        <a:defRPr sz="760" kern="1200">
          <a:solidFill>
            <a:schemeClr val="tx1"/>
          </a:solidFill>
          <a:latin typeface="+mn-lt"/>
          <a:ea typeface="+mn-ea"/>
          <a:cs typeface="+mn-cs"/>
        </a:defRPr>
      </a:lvl8pPr>
      <a:lvl9pPr marL="1639491" indent="-96441" algn="l" defTabSz="385763" rtl="0" eaLnBrk="1" latinLnBrk="0" hangingPunct="1">
        <a:lnSpc>
          <a:spcPct val="90000"/>
        </a:lnSpc>
        <a:spcBef>
          <a:spcPts val="211"/>
        </a:spcBef>
        <a:buFont typeface="Arial" panose="020B0604020202020204" pitchFamily="34" charset="0"/>
        <a:buChar char="•"/>
        <a:defRPr sz="7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1pPr>
      <a:lvl2pPr marL="192881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2pPr>
      <a:lvl3pPr marL="385763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3pPr>
      <a:lvl4pPr marL="578644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4pPr>
      <a:lvl5pPr marL="771525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5pPr>
      <a:lvl6pPr marL="964406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6pPr>
      <a:lvl7pPr marL="1157288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7pPr>
      <a:lvl8pPr marL="1350169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8pPr>
      <a:lvl9pPr marL="1543050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GoW8Tf7hTGA&amp;feature=youtu.be&amp;t=79" TargetMode="Externa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GoW8Tf7hTGA?start=79&amp;feature=oembed" TargetMode="External"/><Relationship Id="rId4" Type="http://schemas.openxmlformats.org/officeDocument/2006/relationships/image" Target="../media/image4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7.png"/><Relationship Id="rId3" Type="http://schemas.openxmlformats.org/officeDocument/2006/relationships/image" Target="../media/image48.png"/><Relationship Id="rId7" Type="http://schemas.openxmlformats.org/officeDocument/2006/relationships/image" Target="../media/image51.png"/><Relationship Id="rId12" Type="http://schemas.openxmlformats.org/officeDocument/2006/relationships/image" Target="../media/image56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11" Type="http://schemas.openxmlformats.org/officeDocument/2006/relationships/image" Target="../media/image55.png"/><Relationship Id="rId5" Type="http://schemas.openxmlformats.org/officeDocument/2006/relationships/image" Target="../media/image490.png"/><Relationship Id="rId10" Type="http://schemas.openxmlformats.org/officeDocument/2006/relationships/image" Target="../media/image54.png"/><Relationship Id="rId4" Type="http://schemas.openxmlformats.org/officeDocument/2006/relationships/image" Target="../media/image49.png"/><Relationship Id="rId9" Type="http://schemas.openxmlformats.org/officeDocument/2006/relationships/image" Target="../media/image5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49.png"/><Relationship Id="rId7" Type="http://schemas.openxmlformats.org/officeDocument/2006/relationships/image" Target="../media/image68.png"/><Relationship Id="rId2" Type="http://schemas.openxmlformats.org/officeDocument/2006/relationships/image" Target="../media/image4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0.png"/><Relationship Id="rId5" Type="http://schemas.openxmlformats.org/officeDocument/2006/relationships/image" Target="../media/image670.png"/><Relationship Id="rId4" Type="http://schemas.openxmlformats.org/officeDocument/2006/relationships/image" Target="../media/image660.png"/><Relationship Id="rId9" Type="http://schemas.openxmlformats.org/officeDocument/2006/relationships/image" Target="../media/image7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49.png"/><Relationship Id="rId7" Type="http://schemas.openxmlformats.org/officeDocument/2006/relationships/image" Target="../media/image70.png"/><Relationship Id="rId12" Type="http://schemas.openxmlformats.org/officeDocument/2006/relationships/image" Target="../media/image75.png"/><Relationship Id="rId2" Type="http://schemas.openxmlformats.org/officeDocument/2006/relationships/image" Target="../media/image4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0.png"/><Relationship Id="rId11" Type="http://schemas.openxmlformats.org/officeDocument/2006/relationships/image" Target="../media/image74.png"/><Relationship Id="rId5" Type="http://schemas.openxmlformats.org/officeDocument/2006/relationships/image" Target="../media/image670.png"/><Relationship Id="rId10" Type="http://schemas.openxmlformats.org/officeDocument/2006/relationships/image" Target="../media/image72.png"/><Relationship Id="rId4" Type="http://schemas.openxmlformats.org/officeDocument/2006/relationships/image" Target="../media/image660.png"/><Relationship Id="rId9" Type="http://schemas.openxmlformats.org/officeDocument/2006/relationships/image" Target="../media/image7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scprep.readthedocs.io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80.png"/><Relationship Id="rId7" Type="http://schemas.openxmlformats.org/officeDocument/2006/relationships/image" Target="../media/image87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11" Type="http://schemas.openxmlformats.org/officeDocument/2006/relationships/image" Target="../media/image91.png"/><Relationship Id="rId5" Type="http://schemas.openxmlformats.org/officeDocument/2006/relationships/image" Target="../media/image85.png"/><Relationship Id="rId10" Type="http://schemas.openxmlformats.org/officeDocument/2006/relationships/image" Target="../media/image90.png"/><Relationship Id="rId4" Type="http://schemas.openxmlformats.org/officeDocument/2006/relationships/image" Target="../media/image84.png"/><Relationship Id="rId9" Type="http://schemas.openxmlformats.org/officeDocument/2006/relationships/image" Target="../media/image8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microsoft.com/office/2007/relationships/hdphoto" Target="../media/hdphoto1.wdp"/><Relationship Id="rId7" Type="http://schemas.openxmlformats.org/officeDocument/2006/relationships/image" Target="../media/image82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97.png"/><Relationship Id="rId4" Type="http://schemas.openxmlformats.org/officeDocument/2006/relationships/image" Target="../media/image7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79.png"/><Relationship Id="rId7" Type="http://schemas.openxmlformats.org/officeDocument/2006/relationships/image" Target="../media/image102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5" Type="http://schemas.openxmlformats.org/officeDocument/2006/relationships/image" Target="../media/image99.png"/><Relationship Id="rId10" Type="http://schemas.openxmlformats.org/officeDocument/2006/relationships/image" Target="../media/image105.png"/><Relationship Id="rId4" Type="http://schemas.openxmlformats.org/officeDocument/2006/relationships/image" Target="../media/image98.png"/><Relationship Id="rId9" Type="http://schemas.openxmlformats.org/officeDocument/2006/relationships/image" Target="../media/image104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image" Target="../media/image79.png"/><Relationship Id="rId7" Type="http://schemas.openxmlformats.org/officeDocument/2006/relationships/image" Target="../media/image109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106.png"/><Relationship Id="rId9" Type="http://schemas.openxmlformats.org/officeDocument/2006/relationships/image" Target="../media/image8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9.gif"/><Relationship Id="rId5" Type="http://schemas.openxmlformats.org/officeDocument/2006/relationships/image" Target="../media/image118.png"/><Relationship Id="rId4" Type="http://schemas.openxmlformats.org/officeDocument/2006/relationships/image" Target="../media/image117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7" Type="http://schemas.openxmlformats.org/officeDocument/2006/relationships/image" Target="../media/image12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9.gif"/><Relationship Id="rId5" Type="http://schemas.openxmlformats.org/officeDocument/2006/relationships/image" Target="../media/image118.png"/><Relationship Id="rId4" Type="http://schemas.openxmlformats.org/officeDocument/2006/relationships/image" Target="../media/image117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7" Type="http://schemas.openxmlformats.org/officeDocument/2006/relationships/image" Target="../media/image12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9.gif"/><Relationship Id="rId5" Type="http://schemas.openxmlformats.org/officeDocument/2006/relationships/image" Target="../media/image118.png"/><Relationship Id="rId4" Type="http://schemas.openxmlformats.org/officeDocument/2006/relationships/image" Target="../media/image117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2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5.png"/><Relationship Id="rId4" Type="http://schemas.openxmlformats.org/officeDocument/2006/relationships/image" Target="../media/image13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7" Type="http://schemas.openxmlformats.org/officeDocument/2006/relationships/image" Target="../media/image13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8.png"/><Relationship Id="rId5" Type="http://schemas.openxmlformats.org/officeDocument/2006/relationships/image" Target="../media/image137.png"/><Relationship Id="rId4" Type="http://schemas.openxmlformats.org/officeDocument/2006/relationships/image" Target="../media/image13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7" Type="http://schemas.openxmlformats.org/officeDocument/2006/relationships/image" Target="../media/image13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7.png"/><Relationship Id="rId5" Type="http://schemas.openxmlformats.org/officeDocument/2006/relationships/image" Target="../media/image136.png"/><Relationship Id="rId4" Type="http://schemas.openxmlformats.org/officeDocument/2006/relationships/image" Target="../media/image13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9.png"/><Relationship Id="rId5" Type="http://schemas.openxmlformats.org/officeDocument/2006/relationships/image" Target="../media/image137.png"/><Relationship Id="rId4" Type="http://schemas.openxmlformats.org/officeDocument/2006/relationships/image" Target="../media/image13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png"/><Relationship Id="rId3" Type="http://schemas.openxmlformats.org/officeDocument/2006/relationships/image" Target="../media/image142.png"/><Relationship Id="rId7" Type="http://schemas.openxmlformats.org/officeDocument/2006/relationships/image" Target="../media/image146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5.png"/><Relationship Id="rId5" Type="http://schemas.openxmlformats.org/officeDocument/2006/relationships/image" Target="../media/image144.png"/><Relationship Id="rId4" Type="http://schemas.openxmlformats.org/officeDocument/2006/relationships/image" Target="../media/image14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9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0.png"/><Relationship Id="rId3" Type="http://schemas.openxmlformats.org/officeDocument/2006/relationships/image" Target="../media/image1410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1.svg"/><Relationship Id="rId5" Type="http://schemas.openxmlformats.org/officeDocument/2006/relationships/image" Target="../media/image150.png"/><Relationship Id="rId10" Type="http://schemas.openxmlformats.org/officeDocument/2006/relationships/image" Target="../media/image152.png"/><Relationship Id="rId4" Type="http://schemas.openxmlformats.org/officeDocument/2006/relationships/image" Target="../media/image1420.png"/><Relationship Id="rId9" Type="http://schemas.openxmlformats.org/officeDocument/2006/relationships/image" Target="../media/image1470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0.png"/><Relationship Id="rId3" Type="http://schemas.openxmlformats.org/officeDocument/2006/relationships/image" Target="../media/image1410.png"/><Relationship Id="rId7" Type="http://schemas.openxmlformats.org/officeDocument/2006/relationships/image" Target="../media/image151.sv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.png"/><Relationship Id="rId11" Type="http://schemas.openxmlformats.org/officeDocument/2006/relationships/image" Target="../media/image1490.png"/><Relationship Id="rId5" Type="http://schemas.openxmlformats.org/officeDocument/2006/relationships/image" Target="../media/image152.png"/><Relationship Id="rId10" Type="http://schemas.openxmlformats.org/officeDocument/2006/relationships/image" Target="../media/image1480.png"/><Relationship Id="rId4" Type="http://schemas.openxmlformats.org/officeDocument/2006/relationships/image" Target="../media/image1420.png"/><Relationship Id="rId9" Type="http://schemas.openxmlformats.org/officeDocument/2006/relationships/image" Target="../media/image1470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10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png"/><Relationship Id="rId11" Type="http://schemas.openxmlformats.org/officeDocument/2006/relationships/image" Target="../media/image18.png"/><Relationship Id="rId5" Type="http://schemas.openxmlformats.org/officeDocument/2006/relationships/image" Target="../media/image120.png"/><Relationship Id="rId10" Type="http://schemas.openxmlformats.org/officeDocument/2006/relationships/image" Target="../media/image17.png"/><Relationship Id="rId4" Type="http://schemas.openxmlformats.org/officeDocument/2006/relationships/image" Target="../media/image110.png"/><Relationship Id="rId9" Type="http://schemas.openxmlformats.org/officeDocument/2006/relationships/image" Target="../media/image16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5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7.png"/><Relationship Id="rId4" Type="http://schemas.openxmlformats.org/officeDocument/2006/relationships/image" Target="../media/image155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30.png"/><Relationship Id="rId5" Type="http://schemas.openxmlformats.org/officeDocument/2006/relationships/image" Target="../media/image157.png"/><Relationship Id="rId4" Type="http://schemas.openxmlformats.org/officeDocument/2006/relationships/image" Target="../media/image155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30.png"/><Relationship Id="rId5" Type="http://schemas.openxmlformats.org/officeDocument/2006/relationships/image" Target="../media/image157.png"/><Relationship Id="rId4" Type="http://schemas.openxmlformats.org/officeDocument/2006/relationships/image" Target="../media/image155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emf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1.emf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3.png"/><Relationship Id="rId3" Type="http://schemas.openxmlformats.org/officeDocument/2006/relationships/image" Target="../media/image120.png"/><Relationship Id="rId7" Type="http://schemas.openxmlformats.org/officeDocument/2006/relationships/image" Target="../media/image16.png"/><Relationship Id="rId12" Type="http://schemas.openxmlformats.org/officeDocument/2006/relationships/image" Target="../media/image22.png"/><Relationship Id="rId17" Type="http://schemas.openxmlformats.org/officeDocument/2006/relationships/image" Target="../media/image27.png"/><Relationship Id="rId2" Type="http://schemas.openxmlformats.org/officeDocument/2006/relationships/image" Target="../media/image21.png"/><Relationship Id="rId16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5" Type="http://schemas.openxmlformats.org/officeDocument/2006/relationships/image" Target="../media/image25.png"/><Relationship Id="rId10" Type="http://schemas.openxmlformats.org/officeDocument/2006/relationships/image" Target="../media/image19.png"/><Relationship Id="rId4" Type="http://schemas.openxmlformats.org/officeDocument/2006/relationships/image" Target="../media/image130.png"/><Relationship Id="rId9" Type="http://schemas.openxmlformats.org/officeDocument/2006/relationships/image" Target="../media/image18.png"/><Relationship Id="rId14" Type="http://schemas.openxmlformats.org/officeDocument/2006/relationships/image" Target="../media/image24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20.png"/><Relationship Id="rId1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15.png"/><Relationship Id="rId12" Type="http://schemas.openxmlformats.org/officeDocument/2006/relationships/image" Target="../media/image19.png"/><Relationship Id="rId17" Type="http://schemas.openxmlformats.org/officeDocument/2006/relationships/image" Target="../media/image25.png"/><Relationship Id="rId2" Type="http://schemas.openxmlformats.org/officeDocument/2006/relationships/image" Target="../media/image28.png"/><Relationship Id="rId16" Type="http://schemas.openxmlformats.org/officeDocument/2006/relationships/image" Target="../media/image24.png"/><Relationship Id="rId20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8.png"/><Relationship Id="rId5" Type="http://schemas.openxmlformats.org/officeDocument/2006/relationships/image" Target="../media/image130.png"/><Relationship Id="rId15" Type="http://schemas.openxmlformats.org/officeDocument/2006/relationships/image" Target="../media/image23.png"/><Relationship Id="rId10" Type="http://schemas.openxmlformats.org/officeDocument/2006/relationships/image" Target="../media/image17.png"/><Relationship Id="rId19" Type="http://schemas.openxmlformats.org/officeDocument/2006/relationships/image" Target="../media/image27.png"/><Relationship Id="rId4" Type="http://schemas.openxmlformats.org/officeDocument/2006/relationships/image" Target="../media/image120.png"/><Relationship Id="rId9" Type="http://schemas.openxmlformats.org/officeDocument/2006/relationships/image" Target="../media/image16.png"/><Relationship Id="rId1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2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12" Type="http://schemas.openxmlformats.org/officeDocument/2006/relationships/image" Target="../media/image41.png"/><Relationship Id="rId17" Type="http://schemas.openxmlformats.org/officeDocument/2006/relationships/image" Target="../media/image45.png"/><Relationship Id="rId2" Type="http://schemas.openxmlformats.org/officeDocument/2006/relationships/image" Target="../media/image31.png"/><Relationship Id="rId16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5" Type="http://schemas.openxmlformats.org/officeDocument/2006/relationships/image" Target="../media/image43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Relationship Id="rId1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5D4CF4-0CD4-5646-9525-994486EFED2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Thinking about high dimensional data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5F7891-702F-544A-B6AE-B5EE8EF0C9E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Machine Learning for Single Cell Analysis</a:t>
            </a:r>
          </a:p>
          <a:p>
            <a:endParaRPr lang="en-US" dirty="0"/>
          </a:p>
          <a:p>
            <a:r>
              <a:rPr lang="en-US" dirty="0"/>
              <a:t>Day 1 – Morning session</a:t>
            </a:r>
          </a:p>
        </p:txBody>
      </p:sp>
    </p:spTree>
    <p:extLst>
      <p:ext uri="{BB962C8B-B14F-4D97-AF65-F5344CB8AC3E}">
        <p14:creationId xmlns:p14="http://schemas.microsoft.com/office/powerpoint/2010/main" val="19022637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2694AEC-F6A6-7A4E-A6C1-E0E135872974}"/>
              </a:ext>
            </a:extLst>
          </p:cNvPr>
          <p:cNvSpPr/>
          <p:nvPr/>
        </p:nvSpPr>
        <p:spPr>
          <a:xfrm>
            <a:off x="0" y="1"/>
            <a:ext cx="91440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D1669F-80BB-3A47-81DD-93F059B1F0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What’s it like to think 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about high dimensions?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94DA4C-59B2-6047-9406-4867B18412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3255665"/>
            <a:ext cx="7886700" cy="2921297"/>
          </a:xfrm>
        </p:spPr>
        <p:txBody>
          <a:bodyPr/>
          <a:lstStyle/>
          <a:p>
            <a:pPr marL="0" indent="0" algn="ctr">
              <a:buNone/>
            </a:pPr>
            <a:r>
              <a:rPr lang="en-US" sz="4000" dirty="0">
                <a:hlinkClick r:id="rId3"/>
              </a:rPr>
              <a:t>Scale of Stars</a:t>
            </a:r>
            <a:endParaRPr lang="en-US" sz="4000" dirty="0"/>
          </a:p>
          <a:p>
            <a:pPr algn="ctr"/>
            <a:endParaRPr lang="en-US" dirty="0"/>
          </a:p>
        </p:txBody>
      </p:sp>
      <p:pic>
        <p:nvPicPr>
          <p:cNvPr id="4" name="Online Media 3" descr="Star Size Comparison 2">
            <a:hlinkClick r:id="" action="ppaction://media"/>
            <a:extLst>
              <a:ext uri="{FF2B5EF4-FFF2-40B4-BE49-F238E27FC236}">
                <a16:creationId xmlns:a16="http://schemas.microsoft.com/office/drawing/2014/main" id="{5C2120AC-31BA-484C-B251-B48646C04426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521476" y="1855963"/>
            <a:ext cx="8101048" cy="4556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174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20D5DA4E-CA24-AE43-95B9-B772712EB7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6955" y="3120082"/>
            <a:ext cx="2678388" cy="7835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05C15CB-BEC2-804D-B758-3E91F02394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x</a:t>
            </a:r>
            <a:r>
              <a:rPr lang="en-US" baseline="-25000" dirty="0"/>
              <a:t>1</a:t>
            </a:r>
            <a:r>
              <a:rPr lang="en-US" dirty="0"/>
              <a:t> x</a:t>
            </a:r>
            <a:r>
              <a:rPr lang="en-US" baseline="-25000" dirty="0"/>
              <a:t>2</a:t>
            </a:r>
            <a:r>
              <a:rPr lang="en-US" dirty="0"/>
              <a:t>, …, </a:t>
            </a:r>
            <a:r>
              <a:rPr lang="en-US" dirty="0" err="1"/>
              <a:t>x</a:t>
            </a:r>
            <a:r>
              <a:rPr lang="en-US" baseline="-25000" dirty="0" err="1"/>
              <a:t>n</a:t>
            </a:r>
            <a:r>
              <a:rPr lang="en-US" dirty="0"/>
              <a:t> represent?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C5B15AD-8614-3549-94FA-EFD9F989141E}"/>
                  </a:ext>
                </a:extLst>
              </p:cNvPr>
              <p:cNvSpPr txBox="1"/>
              <p:nvPr/>
            </p:nvSpPr>
            <p:spPr>
              <a:xfrm>
                <a:off x="1286950" y="1978258"/>
                <a:ext cx="601055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000" dirty="0">
                    <a:latin typeface="Myriad Pro" panose="020B0503030403020204" pitchFamily="34" charset="0"/>
                  </a:rPr>
                  <a:t>We describe coordinate spaces of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000" dirty="0">
                    <a:latin typeface="Myriad Pro" panose="020B0503030403020204" pitchFamily="34" charset="0"/>
                  </a:rPr>
                  <a:t> dimensions as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000" dirty="0">
                    <a:latin typeface="Myriad Pro" panose="020B0503030403020204" pitchFamily="34" charset="0"/>
                  </a:rPr>
                  <a:t> 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C5B15AD-8614-3549-94FA-EFD9F98914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6950" y="1978258"/>
                <a:ext cx="6010556" cy="400110"/>
              </a:xfrm>
              <a:prstGeom prst="rect">
                <a:avLst/>
              </a:prstGeom>
              <a:blipFill>
                <a:blip r:embed="rId3"/>
                <a:stretch>
                  <a:fillRect l="-421" t="-9677" b="-258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ctangle 16">
            <a:extLst>
              <a:ext uri="{FF2B5EF4-FFF2-40B4-BE49-F238E27FC236}">
                <a16:creationId xmlns:a16="http://schemas.microsoft.com/office/drawing/2014/main" id="{4FCB55A1-2E29-0B41-95E0-BB3BAEE4FA15}"/>
              </a:ext>
            </a:extLst>
          </p:cNvPr>
          <p:cNvSpPr/>
          <p:nvPr/>
        </p:nvSpPr>
        <p:spPr>
          <a:xfrm>
            <a:off x="0" y="6547735"/>
            <a:ext cx="178927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UCI ML Wine Data Set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AD35803-362A-4040-805C-7DF0654B900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80668"/>
          <a:stretch/>
        </p:blipFill>
        <p:spPr>
          <a:xfrm>
            <a:off x="1207344" y="3189932"/>
            <a:ext cx="1659659" cy="64699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236B3F1E-AF4E-584E-BBE7-28D60FBEBFEA}"/>
                  </a:ext>
                </a:extLst>
              </p:cNvPr>
              <p:cNvSpPr/>
              <p:nvPr/>
            </p:nvSpPr>
            <p:spPr>
              <a:xfrm>
                <a:off x="1609377" y="4114070"/>
                <a:ext cx="66441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236B3F1E-AF4E-584E-BBE7-28D60FBEBF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9377" y="4114070"/>
                <a:ext cx="664413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14A853FA-12A1-E940-B243-144634974903}"/>
                  </a:ext>
                </a:extLst>
              </p:cNvPr>
              <p:cNvSpPr/>
              <p:nvPr/>
            </p:nvSpPr>
            <p:spPr>
              <a:xfrm>
                <a:off x="2371143" y="4124496"/>
                <a:ext cx="65614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14A853FA-12A1-E940-B243-1446349749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1143" y="4124496"/>
                <a:ext cx="656141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CE0428C-03AE-C244-B82F-323DBD507A3B}"/>
              </a:ext>
            </a:extLst>
          </p:cNvPr>
          <p:cNvCxnSpPr>
            <a:cxnSpLocks/>
            <a:endCxn id="14" idx="2"/>
          </p:cNvCxnSpPr>
          <p:nvPr/>
        </p:nvCxnSpPr>
        <p:spPr>
          <a:xfrm flipV="1">
            <a:off x="1865376" y="3836930"/>
            <a:ext cx="171798" cy="4097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2D70948-049D-C044-97F0-70565217B698}"/>
              </a:ext>
            </a:extLst>
          </p:cNvPr>
          <p:cNvCxnSpPr>
            <a:cxnSpLocks/>
          </p:cNvCxnSpPr>
          <p:nvPr/>
        </p:nvCxnSpPr>
        <p:spPr>
          <a:xfrm flipH="1" flipV="1">
            <a:off x="2537987" y="3851718"/>
            <a:ext cx="223266" cy="3619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1BA76CB1-30C5-DA44-8CD2-492EF8AB5D43}"/>
                  </a:ext>
                </a:extLst>
              </p:cNvPr>
              <p:cNvSpPr/>
              <p:nvPr/>
            </p:nvSpPr>
            <p:spPr>
              <a:xfrm>
                <a:off x="350636" y="3410186"/>
                <a:ext cx="86472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1BA76CB1-30C5-DA44-8CD2-492EF8AB5D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636" y="3410186"/>
                <a:ext cx="864724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5A57D2C-2178-024C-8593-B5743F9A508D}"/>
                  </a:ext>
                </a:extLst>
              </p:cNvPr>
              <p:cNvSpPr/>
              <p:nvPr/>
            </p:nvSpPr>
            <p:spPr>
              <a:xfrm>
                <a:off x="5958873" y="4209442"/>
                <a:ext cx="65158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5A57D2C-2178-024C-8593-B5743F9A508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8873" y="4209442"/>
                <a:ext cx="651589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6C7CAC16-6613-784B-BDB4-C4B6153FEFD6}"/>
                  </a:ext>
                </a:extLst>
              </p:cNvPr>
              <p:cNvSpPr/>
              <p:nvPr/>
            </p:nvSpPr>
            <p:spPr>
              <a:xfrm>
                <a:off x="6847962" y="4209442"/>
                <a:ext cx="64331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6C7CAC16-6613-784B-BDB4-C4B6153FEF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7962" y="4209442"/>
                <a:ext cx="643317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A16CC75-83B9-8542-9696-30C4E20530E3}"/>
              </a:ext>
            </a:extLst>
          </p:cNvPr>
          <p:cNvCxnSpPr>
            <a:cxnSpLocks/>
          </p:cNvCxnSpPr>
          <p:nvPr/>
        </p:nvCxnSpPr>
        <p:spPr>
          <a:xfrm flipV="1">
            <a:off x="6272331" y="3826504"/>
            <a:ext cx="114339" cy="2979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6485D4B-52F7-744E-AC2B-B2269C5A1C62}"/>
              </a:ext>
            </a:extLst>
          </p:cNvPr>
          <p:cNvCxnSpPr>
            <a:cxnSpLocks/>
          </p:cNvCxnSpPr>
          <p:nvPr/>
        </p:nvCxnSpPr>
        <p:spPr>
          <a:xfrm flipV="1">
            <a:off x="7110749" y="3851718"/>
            <a:ext cx="0" cy="3515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B1FBAD4E-AD48-8D4C-AFDA-52BAF4D25BFC}"/>
                  </a:ext>
                </a:extLst>
              </p:cNvPr>
              <p:cNvSpPr/>
              <p:nvPr/>
            </p:nvSpPr>
            <p:spPr>
              <a:xfrm>
                <a:off x="4700132" y="3399760"/>
                <a:ext cx="85190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B1FBAD4E-AD48-8D4C-AFDA-52BAF4D25BF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0132" y="3399760"/>
                <a:ext cx="851900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EADDCD03-00C5-FC4A-9840-9443D48FFDD3}"/>
                  </a:ext>
                </a:extLst>
              </p:cNvPr>
              <p:cNvSpPr/>
              <p:nvPr/>
            </p:nvSpPr>
            <p:spPr>
              <a:xfrm>
                <a:off x="7728780" y="4209442"/>
                <a:ext cx="65158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EADDCD03-00C5-FC4A-9840-9443D48FFD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8780" y="4209442"/>
                <a:ext cx="651589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E4133289-2027-3C4B-9159-D42F14AF387F}"/>
              </a:ext>
            </a:extLst>
          </p:cNvPr>
          <p:cNvCxnSpPr>
            <a:cxnSpLocks/>
          </p:cNvCxnSpPr>
          <p:nvPr/>
        </p:nvCxnSpPr>
        <p:spPr>
          <a:xfrm flipV="1">
            <a:off x="8044154" y="3884712"/>
            <a:ext cx="0" cy="3515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>
            <a:extLst>
              <a:ext uri="{FF2B5EF4-FFF2-40B4-BE49-F238E27FC236}">
                <a16:creationId xmlns:a16="http://schemas.microsoft.com/office/drawing/2014/main" id="{8750ECCA-C0C6-3840-8CCA-03299E966FB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869733" y="5179840"/>
            <a:ext cx="4289468" cy="119080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F1C726ED-A78F-FD49-A5B2-7EA01CC8590E}"/>
                  </a:ext>
                </a:extLst>
              </p:cNvPr>
              <p:cNvSpPr/>
              <p:nvPr/>
            </p:nvSpPr>
            <p:spPr>
              <a:xfrm>
                <a:off x="2051972" y="5894150"/>
                <a:ext cx="81503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𝒄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F1C726ED-A78F-FD49-A5B2-7EA01CC859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1972" y="5894150"/>
                <a:ext cx="815031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90142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5C15CB-BEC2-804D-B758-3E91F02394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979" y="67122"/>
            <a:ext cx="8379324" cy="1325563"/>
          </a:xfrm>
        </p:spPr>
        <p:txBody>
          <a:bodyPr>
            <a:normAutofit/>
          </a:bodyPr>
          <a:lstStyle/>
          <a:p>
            <a:r>
              <a:rPr lang="en-US" sz="3200" dirty="0"/>
              <a:t>What if we have more than one observation?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CA9B99-47B5-9343-9D7E-B2879E0FBF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1082" y="2040417"/>
            <a:ext cx="2126567" cy="428822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CC10F4E-83A0-2F44-A255-9614F7942FA2}"/>
                  </a:ext>
                </a:extLst>
              </p:cNvPr>
              <p:cNvSpPr/>
              <p:nvPr/>
            </p:nvSpPr>
            <p:spPr>
              <a:xfrm>
                <a:off x="3068915" y="3900248"/>
                <a:ext cx="1165512" cy="7078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1" smtClean="0"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CC10F4E-83A0-2F44-A255-9614F7942F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8915" y="3900248"/>
                <a:ext cx="1165512" cy="707886"/>
              </a:xfrm>
              <a:prstGeom prst="rect">
                <a:avLst/>
              </a:prstGeom>
              <a:blipFill>
                <a:blip r:embed="rId3"/>
                <a:stretch>
                  <a:fillRect l="-1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ctangle 16">
            <a:extLst>
              <a:ext uri="{FF2B5EF4-FFF2-40B4-BE49-F238E27FC236}">
                <a16:creationId xmlns:a16="http://schemas.microsoft.com/office/drawing/2014/main" id="{4FCB55A1-2E29-0B41-95E0-BB3BAEE4FA15}"/>
              </a:ext>
            </a:extLst>
          </p:cNvPr>
          <p:cNvSpPr/>
          <p:nvPr/>
        </p:nvSpPr>
        <p:spPr>
          <a:xfrm>
            <a:off x="0" y="6547735"/>
            <a:ext cx="178927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UCI ML Wine Data Set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A438A5E-D9A1-B64F-A621-CFD55E2DB0C2}"/>
              </a:ext>
            </a:extLst>
          </p:cNvPr>
          <p:cNvSpPr txBox="1"/>
          <p:nvPr/>
        </p:nvSpPr>
        <p:spPr>
          <a:xfrm>
            <a:off x="2181508" y="4656333"/>
            <a:ext cx="10852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dirty="0">
                <a:latin typeface="Myriad Pro" panose="020B0503030403020204" pitchFamily="34" charset="0"/>
              </a:rPr>
              <a:t>matrix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64B77F4-9D94-A146-801C-047CC3FC0CF6}"/>
              </a:ext>
            </a:extLst>
          </p:cNvPr>
          <p:cNvCxnSpPr>
            <a:cxnSpLocks/>
            <a:stCxn id="18" idx="0"/>
          </p:cNvCxnSpPr>
          <p:nvPr/>
        </p:nvCxnSpPr>
        <p:spPr>
          <a:xfrm flipV="1">
            <a:off x="2724131" y="4486385"/>
            <a:ext cx="430989" cy="169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D769D582-1C02-CC44-8602-D0AD8FA6FF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0668"/>
          <a:stretch/>
        </p:blipFill>
        <p:spPr>
          <a:xfrm>
            <a:off x="1193101" y="1783275"/>
            <a:ext cx="1659659" cy="64699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AAB6658-B0EF-3445-8501-651857129A65}"/>
                  </a:ext>
                </a:extLst>
              </p:cNvPr>
              <p:cNvSpPr/>
              <p:nvPr/>
            </p:nvSpPr>
            <p:spPr>
              <a:xfrm>
                <a:off x="1595134" y="2707413"/>
                <a:ext cx="66441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AAB6658-B0EF-3445-8501-651857129A6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5134" y="2707413"/>
                <a:ext cx="664413" cy="523220"/>
              </a:xfrm>
              <a:prstGeom prst="rect">
                <a:avLst/>
              </a:prstGeom>
              <a:blipFill>
                <a:blip r:embed="rId4"/>
                <a:stretch>
                  <a:fillRect b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BD647D99-640F-F447-BFBA-59D1E964EE7D}"/>
                  </a:ext>
                </a:extLst>
              </p:cNvPr>
              <p:cNvSpPr/>
              <p:nvPr/>
            </p:nvSpPr>
            <p:spPr>
              <a:xfrm>
                <a:off x="2356900" y="2717839"/>
                <a:ext cx="65614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BD647D99-640F-F447-BFBA-59D1E964EE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6900" y="2717839"/>
                <a:ext cx="656141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650929C-E2D7-8443-8C11-45B23299D65D}"/>
              </a:ext>
            </a:extLst>
          </p:cNvPr>
          <p:cNvCxnSpPr>
            <a:cxnSpLocks/>
            <a:endCxn id="10" idx="2"/>
          </p:cNvCxnSpPr>
          <p:nvPr/>
        </p:nvCxnSpPr>
        <p:spPr>
          <a:xfrm flipV="1">
            <a:off x="1851133" y="2430273"/>
            <a:ext cx="171798" cy="4097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4E0F26D-D5D9-E54C-A23B-6DB46BC5C53C}"/>
              </a:ext>
            </a:extLst>
          </p:cNvPr>
          <p:cNvCxnSpPr>
            <a:cxnSpLocks/>
          </p:cNvCxnSpPr>
          <p:nvPr/>
        </p:nvCxnSpPr>
        <p:spPr>
          <a:xfrm flipH="1" flipV="1">
            <a:off x="2523744" y="2445061"/>
            <a:ext cx="223266" cy="3619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26D0E775-A7D7-374B-8B5A-247274498462}"/>
                  </a:ext>
                </a:extLst>
              </p:cNvPr>
              <p:cNvSpPr/>
              <p:nvPr/>
            </p:nvSpPr>
            <p:spPr>
              <a:xfrm>
                <a:off x="336393" y="2003529"/>
                <a:ext cx="86472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26D0E775-A7D7-374B-8B5A-2472744984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393" y="2003529"/>
                <a:ext cx="864724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CCB33D93-BE6C-3842-AC3F-ACDA648BCC03}"/>
              </a:ext>
            </a:extLst>
          </p:cNvPr>
          <p:cNvSpPr txBox="1"/>
          <p:nvPr/>
        </p:nvSpPr>
        <p:spPr>
          <a:xfrm>
            <a:off x="6678990" y="3993094"/>
            <a:ext cx="21265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Myriad Pro" panose="020B0503030403020204" pitchFamily="34" charset="0"/>
              </a:rPr>
              <a:t>rows</a:t>
            </a:r>
          </a:p>
          <a:p>
            <a:pPr algn="l"/>
            <a:r>
              <a:rPr lang="en-US" dirty="0">
                <a:latin typeface="Myriad Pro" panose="020B0503030403020204" pitchFamily="34" charset="0"/>
              </a:rPr>
              <a:t>(observations)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848AFC3-D5CE-D144-8AD5-1D22EDB06F7E}"/>
              </a:ext>
            </a:extLst>
          </p:cNvPr>
          <p:cNvSpPr txBox="1"/>
          <p:nvPr/>
        </p:nvSpPr>
        <p:spPr>
          <a:xfrm>
            <a:off x="5050970" y="1251881"/>
            <a:ext cx="12926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Myriad Pro" panose="020B0503030403020204" pitchFamily="34" charset="0"/>
              </a:rPr>
              <a:t>columns (features)</a:t>
            </a:r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D4DFEF57-FC35-7542-B6C3-83BDB80BD22E}"/>
              </a:ext>
            </a:extLst>
          </p:cNvPr>
          <p:cNvSpPr/>
          <p:nvPr/>
        </p:nvSpPr>
        <p:spPr>
          <a:xfrm>
            <a:off x="6497649" y="2495589"/>
            <a:ext cx="160793" cy="3641343"/>
          </a:xfrm>
          <a:prstGeom prst="rightBrac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Brace 21">
            <a:extLst>
              <a:ext uri="{FF2B5EF4-FFF2-40B4-BE49-F238E27FC236}">
                <a16:creationId xmlns:a16="http://schemas.microsoft.com/office/drawing/2014/main" id="{0946097A-7A0F-3A42-A523-DD15841C96DF}"/>
              </a:ext>
            </a:extLst>
          </p:cNvPr>
          <p:cNvSpPr/>
          <p:nvPr/>
        </p:nvSpPr>
        <p:spPr>
          <a:xfrm rot="16200000">
            <a:off x="5625561" y="1458633"/>
            <a:ext cx="160793" cy="1059629"/>
          </a:xfrm>
          <a:prstGeom prst="rightBrac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7907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5C15CB-BEC2-804D-B758-3E91F02394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979" y="67122"/>
            <a:ext cx="8379324" cy="1325563"/>
          </a:xfrm>
        </p:spPr>
        <p:txBody>
          <a:bodyPr>
            <a:normAutofit/>
          </a:bodyPr>
          <a:lstStyle/>
          <a:p>
            <a:r>
              <a:rPr lang="en-US" sz="3200" dirty="0"/>
              <a:t>What if we have more than one observation?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CA9B99-47B5-9343-9D7E-B2879E0FBF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1082" y="2040417"/>
            <a:ext cx="2126567" cy="428822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CC10F4E-83A0-2F44-A255-9614F7942FA2}"/>
                  </a:ext>
                </a:extLst>
              </p:cNvPr>
              <p:cNvSpPr/>
              <p:nvPr/>
            </p:nvSpPr>
            <p:spPr>
              <a:xfrm>
                <a:off x="3068915" y="3900248"/>
                <a:ext cx="1165512" cy="7078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1" smtClean="0"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CC10F4E-83A0-2F44-A255-9614F7942F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8915" y="3900248"/>
                <a:ext cx="1165512" cy="707886"/>
              </a:xfrm>
              <a:prstGeom prst="rect">
                <a:avLst/>
              </a:prstGeom>
              <a:blipFill>
                <a:blip r:embed="rId3"/>
                <a:stretch>
                  <a:fillRect l="-1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ctangle 16">
            <a:extLst>
              <a:ext uri="{FF2B5EF4-FFF2-40B4-BE49-F238E27FC236}">
                <a16:creationId xmlns:a16="http://schemas.microsoft.com/office/drawing/2014/main" id="{4FCB55A1-2E29-0B41-95E0-BB3BAEE4FA15}"/>
              </a:ext>
            </a:extLst>
          </p:cNvPr>
          <p:cNvSpPr/>
          <p:nvPr/>
        </p:nvSpPr>
        <p:spPr>
          <a:xfrm>
            <a:off x="0" y="6547735"/>
            <a:ext cx="178927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UCI ML Wine Data Set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A438A5E-D9A1-B64F-A621-CFD55E2DB0C2}"/>
              </a:ext>
            </a:extLst>
          </p:cNvPr>
          <p:cNvSpPr txBox="1"/>
          <p:nvPr/>
        </p:nvSpPr>
        <p:spPr>
          <a:xfrm>
            <a:off x="2181508" y="4656333"/>
            <a:ext cx="10852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dirty="0">
                <a:latin typeface="Myriad Pro" panose="020B0503030403020204" pitchFamily="34" charset="0"/>
              </a:rPr>
              <a:t>matrix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64B77F4-9D94-A146-801C-047CC3FC0CF6}"/>
              </a:ext>
            </a:extLst>
          </p:cNvPr>
          <p:cNvCxnSpPr>
            <a:cxnSpLocks/>
            <a:stCxn id="18" idx="0"/>
          </p:cNvCxnSpPr>
          <p:nvPr/>
        </p:nvCxnSpPr>
        <p:spPr>
          <a:xfrm flipV="1">
            <a:off x="2724131" y="4486385"/>
            <a:ext cx="430989" cy="169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D769D582-1C02-CC44-8602-D0AD8FA6FF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0668"/>
          <a:stretch/>
        </p:blipFill>
        <p:spPr>
          <a:xfrm>
            <a:off x="1193101" y="1783275"/>
            <a:ext cx="1659659" cy="64699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AAB6658-B0EF-3445-8501-651857129A65}"/>
                  </a:ext>
                </a:extLst>
              </p:cNvPr>
              <p:cNvSpPr/>
              <p:nvPr/>
            </p:nvSpPr>
            <p:spPr>
              <a:xfrm>
                <a:off x="1595134" y="2707413"/>
                <a:ext cx="66441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AAB6658-B0EF-3445-8501-651857129A6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5134" y="2707413"/>
                <a:ext cx="664413" cy="523220"/>
              </a:xfrm>
              <a:prstGeom prst="rect">
                <a:avLst/>
              </a:prstGeom>
              <a:blipFill>
                <a:blip r:embed="rId4"/>
                <a:stretch>
                  <a:fillRect b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BD647D99-640F-F447-BFBA-59D1E964EE7D}"/>
                  </a:ext>
                </a:extLst>
              </p:cNvPr>
              <p:cNvSpPr/>
              <p:nvPr/>
            </p:nvSpPr>
            <p:spPr>
              <a:xfrm>
                <a:off x="2356900" y="2717839"/>
                <a:ext cx="65614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BD647D99-640F-F447-BFBA-59D1E964EE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6900" y="2717839"/>
                <a:ext cx="656141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650929C-E2D7-8443-8C11-45B23299D65D}"/>
              </a:ext>
            </a:extLst>
          </p:cNvPr>
          <p:cNvCxnSpPr>
            <a:cxnSpLocks/>
            <a:endCxn id="10" idx="2"/>
          </p:cNvCxnSpPr>
          <p:nvPr/>
        </p:nvCxnSpPr>
        <p:spPr>
          <a:xfrm flipV="1">
            <a:off x="1851133" y="2430273"/>
            <a:ext cx="171798" cy="4097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4E0F26D-D5D9-E54C-A23B-6DB46BC5C53C}"/>
              </a:ext>
            </a:extLst>
          </p:cNvPr>
          <p:cNvCxnSpPr>
            <a:cxnSpLocks/>
          </p:cNvCxnSpPr>
          <p:nvPr/>
        </p:nvCxnSpPr>
        <p:spPr>
          <a:xfrm flipH="1" flipV="1">
            <a:off x="2523744" y="2445061"/>
            <a:ext cx="223266" cy="3619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26D0E775-A7D7-374B-8B5A-247274498462}"/>
                  </a:ext>
                </a:extLst>
              </p:cNvPr>
              <p:cNvSpPr/>
              <p:nvPr/>
            </p:nvSpPr>
            <p:spPr>
              <a:xfrm>
                <a:off x="336393" y="2003529"/>
                <a:ext cx="86472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26D0E775-A7D7-374B-8B5A-2472744984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393" y="2003529"/>
                <a:ext cx="864724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9848AFC3-D5CE-D144-8AD5-1D22EDB06F7E}"/>
              </a:ext>
            </a:extLst>
          </p:cNvPr>
          <p:cNvSpPr txBox="1"/>
          <p:nvPr/>
        </p:nvSpPr>
        <p:spPr>
          <a:xfrm>
            <a:off x="5050970" y="1251881"/>
            <a:ext cx="12926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Myriad Pro" panose="020B0503030403020204" pitchFamily="34" charset="0"/>
              </a:rPr>
              <a:t>columns (features)</a:t>
            </a:r>
          </a:p>
        </p:txBody>
      </p:sp>
      <p:sp>
        <p:nvSpPr>
          <p:cNvPr id="22" name="Right Brace 21">
            <a:extLst>
              <a:ext uri="{FF2B5EF4-FFF2-40B4-BE49-F238E27FC236}">
                <a16:creationId xmlns:a16="http://schemas.microsoft.com/office/drawing/2014/main" id="{0946097A-7A0F-3A42-A523-DD15841C96DF}"/>
              </a:ext>
            </a:extLst>
          </p:cNvPr>
          <p:cNvSpPr/>
          <p:nvPr/>
        </p:nvSpPr>
        <p:spPr>
          <a:xfrm rot="16200000">
            <a:off x="5625561" y="1458633"/>
            <a:ext cx="160793" cy="1059629"/>
          </a:xfrm>
          <a:prstGeom prst="rightBrac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2761E754-AAEE-364B-9F88-B06926CF75C4}"/>
                  </a:ext>
                </a:extLst>
              </p:cNvPr>
              <p:cNvSpPr/>
              <p:nvPr/>
            </p:nvSpPr>
            <p:spPr>
              <a:xfrm>
                <a:off x="6343573" y="3900248"/>
                <a:ext cx="1286634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sSup>
                        <m:sSupPr>
                          <m:ctrlPr>
                            <a:rPr lang="en-US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2761E754-AAEE-364B-9F88-B06926CF75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3573" y="3900248"/>
                <a:ext cx="1286634" cy="707886"/>
              </a:xfrm>
              <a:prstGeom prst="rect">
                <a:avLst/>
              </a:prstGeom>
              <a:blipFill>
                <a:blip r:embed="rId7"/>
                <a:stretch>
                  <a:fillRect b="-245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142719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ACA9B99-47B5-9343-9D7E-B2879E0FBF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5974" y="2703719"/>
            <a:ext cx="1659659" cy="334670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CC10F4E-83A0-2F44-A255-9614F7942FA2}"/>
                  </a:ext>
                </a:extLst>
              </p:cNvPr>
              <p:cNvSpPr/>
              <p:nvPr/>
            </p:nvSpPr>
            <p:spPr>
              <a:xfrm>
                <a:off x="1894742" y="4023128"/>
                <a:ext cx="1165512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1" smtClean="0"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CC10F4E-83A0-2F44-A255-9614F7942F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4742" y="4023128"/>
                <a:ext cx="1165512" cy="707886"/>
              </a:xfrm>
              <a:prstGeom prst="rect">
                <a:avLst/>
              </a:prstGeom>
              <a:blipFill>
                <a:blip r:embed="rId3"/>
                <a:stretch>
                  <a:fillRect l="-10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BED23B6-4771-ED49-81FA-A7644CFA79EC}"/>
                  </a:ext>
                </a:extLst>
              </p:cNvPr>
              <p:cNvSpPr txBox="1"/>
              <p:nvPr/>
            </p:nvSpPr>
            <p:spPr>
              <a:xfrm>
                <a:off x="3330025" y="2217301"/>
                <a:ext cx="3720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BED23B6-4771-ED49-81FA-A7644CFA79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0025" y="2217301"/>
                <a:ext cx="372025" cy="369332"/>
              </a:xfrm>
              <a:prstGeom prst="rect">
                <a:avLst/>
              </a:prstGeom>
              <a:blipFill>
                <a:blip r:embed="rId4"/>
                <a:stretch>
                  <a:fillRect l="-6452" r="-3226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F15083A-72F8-E343-929D-88A29D718449}"/>
                  </a:ext>
                </a:extLst>
              </p:cNvPr>
              <p:cNvSpPr txBox="1"/>
              <p:nvPr/>
            </p:nvSpPr>
            <p:spPr>
              <a:xfrm>
                <a:off x="4698492" y="2217301"/>
                <a:ext cx="3649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F15083A-72F8-E343-929D-88A29D7184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8492" y="2217301"/>
                <a:ext cx="364908" cy="369332"/>
              </a:xfrm>
              <a:prstGeom prst="rect">
                <a:avLst/>
              </a:prstGeom>
              <a:blipFill>
                <a:blip r:embed="rId5"/>
                <a:stretch>
                  <a:fillRect l="-6667" r="-3333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18A4F58-1AD6-D640-8950-5863745E401B}"/>
              </a:ext>
            </a:extLst>
          </p:cNvPr>
          <p:cNvCxnSpPr>
            <a:cxnSpLocks/>
          </p:cNvCxnSpPr>
          <p:nvPr/>
        </p:nvCxnSpPr>
        <p:spPr>
          <a:xfrm flipH="1">
            <a:off x="4468115" y="2563056"/>
            <a:ext cx="185822" cy="2138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EA1E1F9-0049-A84F-80D1-96C30EF91D7D}"/>
              </a:ext>
            </a:extLst>
          </p:cNvPr>
          <p:cNvCxnSpPr>
            <a:cxnSpLocks/>
          </p:cNvCxnSpPr>
          <p:nvPr/>
        </p:nvCxnSpPr>
        <p:spPr>
          <a:xfrm>
            <a:off x="3732000" y="2581769"/>
            <a:ext cx="177039" cy="1951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1DD32943-D445-0940-ADB5-DE3FE1AE1B8C}"/>
              </a:ext>
            </a:extLst>
          </p:cNvPr>
          <p:cNvSpPr/>
          <p:nvPr/>
        </p:nvSpPr>
        <p:spPr>
          <a:xfrm>
            <a:off x="3105974" y="3046739"/>
            <a:ext cx="1547963" cy="322265"/>
          </a:xfrm>
          <a:prstGeom prst="rect">
            <a:avLst/>
          </a:prstGeom>
          <a:noFill/>
          <a:ln w="28575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9F6752D4-FCC2-4F45-86EB-F3B7ECC24B95}"/>
                  </a:ext>
                </a:extLst>
              </p:cNvPr>
              <p:cNvSpPr/>
              <p:nvPr/>
            </p:nvSpPr>
            <p:spPr>
              <a:xfrm>
                <a:off x="6325337" y="2689275"/>
                <a:ext cx="988989" cy="5541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b>
                          <m:d>
                            <m:dPr>
                              <m:begChr m:val="["/>
                              <m:endChr m:val="]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0, :</m:t>
                              </m:r>
                            </m:e>
                          </m:d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9F6752D4-FCC2-4F45-86EB-F3B7ECC24B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5337" y="2689275"/>
                <a:ext cx="988989" cy="55419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A54407B-A4A7-854A-B859-96BE11326A08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4765633" y="2966371"/>
            <a:ext cx="1559704" cy="2412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C1202205-192F-FD40-9324-6DA2DCCCA163}"/>
                  </a:ext>
                </a:extLst>
              </p:cNvPr>
              <p:cNvSpPr/>
              <p:nvPr/>
            </p:nvSpPr>
            <p:spPr>
              <a:xfrm>
                <a:off x="5670542" y="3310219"/>
                <a:ext cx="2298578" cy="5541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b>
                          <m:d>
                            <m:dPr>
                              <m:begChr m:val="["/>
                              <m:endChr m:val="]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row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,   </m:t>
                              </m:r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column</m:t>
                              </m:r>
                            </m:e>
                          </m:d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C1202205-192F-FD40-9324-6DA2DCCCA1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0542" y="3310219"/>
                <a:ext cx="2298578" cy="554191"/>
              </a:xfrm>
              <a:prstGeom prst="rect">
                <a:avLst/>
              </a:prstGeom>
              <a:blipFill>
                <a:blip r:embed="rId7"/>
                <a:stretch>
                  <a:fillRect b="-15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itle 1">
            <a:extLst>
              <a:ext uri="{FF2B5EF4-FFF2-40B4-BE49-F238E27FC236}">
                <a16:creationId xmlns:a16="http://schemas.microsoft.com/office/drawing/2014/main" id="{BB0E16E4-9432-9D4C-AA60-A2EF33476805}"/>
              </a:ext>
            </a:extLst>
          </p:cNvPr>
          <p:cNvSpPr txBox="1">
            <a:spLocks/>
          </p:cNvSpPr>
          <p:nvPr/>
        </p:nvSpPr>
        <p:spPr>
          <a:xfrm>
            <a:off x="444614" y="290382"/>
            <a:ext cx="837932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3857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200" b="1" i="0" kern="1200">
                <a:solidFill>
                  <a:schemeClr val="tx1"/>
                </a:solidFill>
                <a:latin typeface="Myriad Pro Semibold" charset="0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 sz="4000" dirty="0"/>
              <a:t>How do we reference specific observations in a matrix?</a:t>
            </a:r>
          </a:p>
        </p:txBody>
      </p:sp>
    </p:spTree>
    <p:extLst>
      <p:ext uri="{BB962C8B-B14F-4D97-AF65-F5344CB8AC3E}">
        <p14:creationId xmlns:p14="http://schemas.microsoft.com/office/powerpoint/2010/main" val="20319081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C5B15AD-8614-3549-94FA-EFD9F989141E}"/>
                  </a:ext>
                </a:extLst>
              </p:cNvPr>
              <p:cNvSpPr txBox="1"/>
              <p:nvPr/>
            </p:nvSpPr>
            <p:spPr>
              <a:xfrm>
                <a:off x="1037808" y="2185416"/>
                <a:ext cx="643740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000" dirty="0">
                    <a:latin typeface="Myriad Pro" panose="020B0503030403020204" pitchFamily="34" charset="0"/>
                  </a:rPr>
                  <a:t>We can describe coordinate spaces of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000" dirty="0">
                    <a:latin typeface="Myriad Pro" panose="020B0503030403020204" pitchFamily="34" charset="0"/>
                  </a:rPr>
                  <a:t> dimensions as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000" dirty="0">
                    <a:latin typeface="Myriad Pro" panose="020B0503030403020204" pitchFamily="34" charset="0"/>
                  </a:rPr>
                  <a:t> 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C5B15AD-8614-3549-94FA-EFD9F98914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7808" y="2185416"/>
                <a:ext cx="6437403" cy="400110"/>
              </a:xfrm>
              <a:prstGeom prst="rect">
                <a:avLst/>
              </a:prstGeom>
              <a:blipFill>
                <a:blip r:embed="rId2"/>
                <a:stretch>
                  <a:fillRect l="-591" t="-6061" b="-212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1ACA9B99-47B5-9343-9D7E-B2879E0FBF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9882" y="3220914"/>
            <a:ext cx="1659659" cy="334670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CC10F4E-83A0-2F44-A255-9614F7942FA2}"/>
                  </a:ext>
                </a:extLst>
              </p:cNvPr>
              <p:cNvSpPr/>
              <p:nvPr/>
            </p:nvSpPr>
            <p:spPr>
              <a:xfrm>
                <a:off x="628650" y="4540323"/>
                <a:ext cx="1165512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1" smtClean="0"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CC10F4E-83A0-2F44-A255-9614F7942F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4540323"/>
                <a:ext cx="1165512" cy="707886"/>
              </a:xfrm>
              <a:prstGeom prst="rect">
                <a:avLst/>
              </a:prstGeom>
              <a:blipFill>
                <a:blip r:embed="rId4"/>
                <a:stretch>
                  <a:fillRect l="-1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BED23B6-4771-ED49-81FA-A7644CFA79EC}"/>
                  </a:ext>
                </a:extLst>
              </p:cNvPr>
              <p:cNvSpPr txBox="1"/>
              <p:nvPr/>
            </p:nvSpPr>
            <p:spPr>
              <a:xfrm>
                <a:off x="2063933" y="2734496"/>
                <a:ext cx="3720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BED23B6-4771-ED49-81FA-A7644CFA79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3933" y="2734496"/>
                <a:ext cx="372025" cy="369332"/>
              </a:xfrm>
              <a:prstGeom prst="rect">
                <a:avLst/>
              </a:prstGeom>
              <a:blipFill>
                <a:blip r:embed="rId5"/>
                <a:stretch>
                  <a:fillRect l="-10000" r="-3333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F15083A-72F8-E343-929D-88A29D718449}"/>
                  </a:ext>
                </a:extLst>
              </p:cNvPr>
              <p:cNvSpPr txBox="1"/>
              <p:nvPr/>
            </p:nvSpPr>
            <p:spPr>
              <a:xfrm>
                <a:off x="3432400" y="2734496"/>
                <a:ext cx="3649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F15083A-72F8-E343-929D-88A29D7184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2400" y="2734496"/>
                <a:ext cx="364908" cy="369332"/>
              </a:xfrm>
              <a:prstGeom prst="rect">
                <a:avLst/>
              </a:prstGeom>
              <a:blipFill>
                <a:blip r:embed="rId6"/>
                <a:stretch>
                  <a:fillRect l="-6667" r="-3333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18A4F58-1AD6-D640-8950-5863745E401B}"/>
              </a:ext>
            </a:extLst>
          </p:cNvPr>
          <p:cNvCxnSpPr>
            <a:cxnSpLocks/>
          </p:cNvCxnSpPr>
          <p:nvPr/>
        </p:nvCxnSpPr>
        <p:spPr>
          <a:xfrm flipH="1">
            <a:off x="3202023" y="3080251"/>
            <a:ext cx="185822" cy="2138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EA1E1F9-0049-A84F-80D1-96C30EF91D7D}"/>
              </a:ext>
            </a:extLst>
          </p:cNvPr>
          <p:cNvCxnSpPr>
            <a:cxnSpLocks/>
          </p:cNvCxnSpPr>
          <p:nvPr/>
        </p:nvCxnSpPr>
        <p:spPr>
          <a:xfrm>
            <a:off x="2465908" y="3098964"/>
            <a:ext cx="177039" cy="1951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A6EEE27A-8C43-6147-8A5A-4FFB817CB2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0668"/>
          <a:stretch/>
        </p:blipFill>
        <p:spPr>
          <a:xfrm>
            <a:off x="6410280" y="2980991"/>
            <a:ext cx="1659659" cy="64699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DD32943-D445-0940-ADB5-DE3FE1AE1B8C}"/>
              </a:ext>
            </a:extLst>
          </p:cNvPr>
          <p:cNvSpPr/>
          <p:nvPr/>
        </p:nvSpPr>
        <p:spPr>
          <a:xfrm>
            <a:off x="1839882" y="3563934"/>
            <a:ext cx="1547963" cy="322265"/>
          </a:xfrm>
          <a:prstGeom prst="rect">
            <a:avLst/>
          </a:prstGeom>
          <a:noFill/>
          <a:ln w="28575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9F6752D4-FCC2-4F45-86EB-F3B7ECC24B95}"/>
                  </a:ext>
                </a:extLst>
              </p:cNvPr>
              <p:cNvSpPr/>
              <p:nvPr/>
            </p:nvSpPr>
            <p:spPr>
              <a:xfrm>
                <a:off x="4320102" y="3199982"/>
                <a:ext cx="2191241" cy="5541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b>
                          <m:d>
                            <m:dPr>
                              <m:begChr m:val="["/>
                              <m:endChr m:val="]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0, :</m:t>
                              </m:r>
                            </m:e>
                          </m:d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9F6752D4-FCC2-4F45-86EB-F3B7ECC24B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0102" y="3199982"/>
                <a:ext cx="2191241" cy="55419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7BD6D24E-A6E0-1B49-967C-846FE4ED097F}"/>
                  </a:ext>
                </a:extLst>
              </p:cNvPr>
              <p:cNvSpPr/>
              <p:nvPr/>
            </p:nvSpPr>
            <p:spPr>
              <a:xfrm>
                <a:off x="6308173" y="3886199"/>
                <a:ext cx="1061124" cy="5541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b>
                          <m:d>
                            <m:dPr>
                              <m:begChr m:val="["/>
                              <m:endChr m:val="]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0,0</m:t>
                              </m:r>
                            </m:e>
                          </m:d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7BD6D24E-A6E0-1B49-967C-846FE4ED09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8173" y="3886199"/>
                <a:ext cx="1061124" cy="55419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A54407B-A4A7-854A-B859-96BE11326A08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2760398" y="3477078"/>
            <a:ext cx="1559704" cy="2412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8C4793F-B7D9-DC44-8D48-6622CBBFD167}"/>
                  </a:ext>
                </a:extLst>
              </p:cNvPr>
              <p:cNvSpPr/>
              <p:nvPr/>
            </p:nvSpPr>
            <p:spPr>
              <a:xfrm>
                <a:off x="7480992" y="3886200"/>
                <a:ext cx="1061123" cy="5541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b>
                          <m:d>
                            <m:dPr>
                              <m:begChr m:val="["/>
                              <m:endChr m:val="]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0,1</m:t>
                              </m:r>
                            </m:e>
                          </m:d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8C4793F-B7D9-DC44-8D48-6622CBBFD1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0992" y="3886200"/>
                <a:ext cx="1061123" cy="55419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C708945-6E84-784B-9CB2-BF94575DC46F}"/>
              </a:ext>
            </a:extLst>
          </p:cNvPr>
          <p:cNvCxnSpPr>
            <a:cxnSpLocks/>
            <a:endCxn id="14" idx="2"/>
          </p:cNvCxnSpPr>
          <p:nvPr/>
        </p:nvCxnSpPr>
        <p:spPr>
          <a:xfrm flipV="1">
            <a:off x="7068312" y="3627989"/>
            <a:ext cx="171798" cy="4097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168C546-E95C-B541-A949-BF5F01C5A190}"/>
              </a:ext>
            </a:extLst>
          </p:cNvPr>
          <p:cNvCxnSpPr>
            <a:cxnSpLocks/>
          </p:cNvCxnSpPr>
          <p:nvPr/>
        </p:nvCxnSpPr>
        <p:spPr>
          <a:xfrm flipH="1" flipV="1">
            <a:off x="7740923" y="3642777"/>
            <a:ext cx="223266" cy="3619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itle 1">
            <a:extLst>
              <a:ext uri="{FF2B5EF4-FFF2-40B4-BE49-F238E27FC236}">
                <a16:creationId xmlns:a16="http://schemas.microsoft.com/office/drawing/2014/main" id="{405C6F44-443F-DF4C-AA64-2A399D0E3A14}"/>
              </a:ext>
            </a:extLst>
          </p:cNvPr>
          <p:cNvSpPr txBox="1">
            <a:spLocks/>
          </p:cNvSpPr>
          <p:nvPr/>
        </p:nvSpPr>
        <p:spPr>
          <a:xfrm>
            <a:off x="605979" y="67122"/>
            <a:ext cx="837932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3857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200" b="1" i="0" kern="1200">
                <a:solidFill>
                  <a:schemeClr val="tx1"/>
                </a:solidFill>
                <a:latin typeface="Myriad Pro Semibold" charset="0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 sz="3200" dirty="0"/>
              <a:t>What if we have more than one observation?</a:t>
            </a:r>
          </a:p>
        </p:txBody>
      </p:sp>
    </p:spTree>
    <p:extLst>
      <p:ext uri="{BB962C8B-B14F-4D97-AF65-F5344CB8AC3E}">
        <p14:creationId xmlns:p14="http://schemas.microsoft.com/office/powerpoint/2010/main" val="21485590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C5B15AD-8614-3549-94FA-EFD9F989141E}"/>
                  </a:ext>
                </a:extLst>
              </p:cNvPr>
              <p:cNvSpPr txBox="1"/>
              <p:nvPr/>
            </p:nvSpPr>
            <p:spPr>
              <a:xfrm>
                <a:off x="1037808" y="2185416"/>
                <a:ext cx="643740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000" dirty="0">
                    <a:latin typeface="Myriad Pro" panose="020B0503030403020204" pitchFamily="34" charset="0"/>
                  </a:rPr>
                  <a:t>We can describe coordinate spaces of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000" dirty="0">
                    <a:latin typeface="Myriad Pro" panose="020B0503030403020204" pitchFamily="34" charset="0"/>
                  </a:rPr>
                  <a:t> dimensions as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000" dirty="0">
                    <a:latin typeface="Myriad Pro" panose="020B0503030403020204" pitchFamily="34" charset="0"/>
                  </a:rPr>
                  <a:t> 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C5B15AD-8614-3549-94FA-EFD9F98914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7808" y="2185416"/>
                <a:ext cx="6437403" cy="400110"/>
              </a:xfrm>
              <a:prstGeom prst="rect">
                <a:avLst/>
              </a:prstGeom>
              <a:blipFill>
                <a:blip r:embed="rId2"/>
                <a:stretch>
                  <a:fillRect l="-591" t="-6061" b="-212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1ACA9B99-47B5-9343-9D7E-B2879E0FBF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9882" y="3220914"/>
            <a:ext cx="1659659" cy="334670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CC10F4E-83A0-2F44-A255-9614F7942FA2}"/>
                  </a:ext>
                </a:extLst>
              </p:cNvPr>
              <p:cNvSpPr/>
              <p:nvPr/>
            </p:nvSpPr>
            <p:spPr>
              <a:xfrm>
                <a:off x="628650" y="4540323"/>
                <a:ext cx="1165512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1" smtClean="0"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CC10F4E-83A0-2F44-A255-9614F7942F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4540323"/>
                <a:ext cx="1165512" cy="707886"/>
              </a:xfrm>
              <a:prstGeom prst="rect">
                <a:avLst/>
              </a:prstGeom>
              <a:blipFill>
                <a:blip r:embed="rId4"/>
                <a:stretch>
                  <a:fillRect l="-1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BED23B6-4771-ED49-81FA-A7644CFA79EC}"/>
                  </a:ext>
                </a:extLst>
              </p:cNvPr>
              <p:cNvSpPr txBox="1"/>
              <p:nvPr/>
            </p:nvSpPr>
            <p:spPr>
              <a:xfrm>
                <a:off x="2063933" y="2734496"/>
                <a:ext cx="3720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BED23B6-4771-ED49-81FA-A7644CFA79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3933" y="2734496"/>
                <a:ext cx="372025" cy="369332"/>
              </a:xfrm>
              <a:prstGeom prst="rect">
                <a:avLst/>
              </a:prstGeom>
              <a:blipFill>
                <a:blip r:embed="rId5"/>
                <a:stretch>
                  <a:fillRect l="-10000" r="-3333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F15083A-72F8-E343-929D-88A29D718449}"/>
                  </a:ext>
                </a:extLst>
              </p:cNvPr>
              <p:cNvSpPr txBox="1"/>
              <p:nvPr/>
            </p:nvSpPr>
            <p:spPr>
              <a:xfrm>
                <a:off x="3432400" y="2734496"/>
                <a:ext cx="3649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F15083A-72F8-E343-929D-88A29D7184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2400" y="2734496"/>
                <a:ext cx="364908" cy="369332"/>
              </a:xfrm>
              <a:prstGeom prst="rect">
                <a:avLst/>
              </a:prstGeom>
              <a:blipFill>
                <a:blip r:embed="rId6"/>
                <a:stretch>
                  <a:fillRect l="-6667" r="-3333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18A4F58-1AD6-D640-8950-5863745E401B}"/>
              </a:ext>
            </a:extLst>
          </p:cNvPr>
          <p:cNvCxnSpPr>
            <a:cxnSpLocks/>
          </p:cNvCxnSpPr>
          <p:nvPr/>
        </p:nvCxnSpPr>
        <p:spPr>
          <a:xfrm flipH="1">
            <a:off x="3202023" y="3080251"/>
            <a:ext cx="185822" cy="2138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EA1E1F9-0049-A84F-80D1-96C30EF91D7D}"/>
              </a:ext>
            </a:extLst>
          </p:cNvPr>
          <p:cNvCxnSpPr>
            <a:cxnSpLocks/>
          </p:cNvCxnSpPr>
          <p:nvPr/>
        </p:nvCxnSpPr>
        <p:spPr>
          <a:xfrm>
            <a:off x="2465908" y="3098964"/>
            <a:ext cx="177039" cy="1951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A6EEE27A-8C43-6147-8A5A-4FFB817CB2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0668"/>
          <a:stretch/>
        </p:blipFill>
        <p:spPr>
          <a:xfrm>
            <a:off x="6410280" y="2980991"/>
            <a:ext cx="1659659" cy="64699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DD32943-D445-0940-ADB5-DE3FE1AE1B8C}"/>
              </a:ext>
            </a:extLst>
          </p:cNvPr>
          <p:cNvSpPr/>
          <p:nvPr/>
        </p:nvSpPr>
        <p:spPr>
          <a:xfrm>
            <a:off x="1839882" y="3563934"/>
            <a:ext cx="1547963" cy="322265"/>
          </a:xfrm>
          <a:prstGeom prst="rect">
            <a:avLst/>
          </a:prstGeom>
          <a:noFill/>
          <a:ln w="28575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9F6752D4-FCC2-4F45-86EB-F3B7ECC24B95}"/>
                  </a:ext>
                </a:extLst>
              </p:cNvPr>
              <p:cNvSpPr/>
              <p:nvPr/>
            </p:nvSpPr>
            <p:spPr>
              <a:xfrm>
                <a:off x="5059245" y="3206470"/>
                <a:ext cx="1345240" cy="5541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b>
                          <m:d>
                            <m:dPr>
                              <m:begChr m:val="["/>
                              <m:endChr m:val="]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0, :</m:t>
                              </m:r>
                            </m:e>
                          </m:d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9F6752D4-FCC2-4F45-86EB-F3B7ECC24B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9245" y="3206470"/>
                <a:ext cx="1345240" cy="55419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>
            <a:extLst>
              <a:ext uri="{FF2B5EF4-FFF2-40B4-BE49-F238E27FC236}">
                <a16:creationId xmlns:a16="http://schemas.microsoft.com/office/drawing/2014/main" id="{E627BF66-B0D2-6A46-88F9-4C594A79BC9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0668"/>
          <a:stretch/>
        </p:blipFill>
        <p:spPr>
          <a:xfrm>
            <a:off x="6366558" y="5049400"/>
            <a:ext cx="1659659" cy="64699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19B458ED-F910-684A-BC28-758795BB8647}"/>
                  </a:ext>
                </a:extLst>
              </p:cNvPr>
              <p:cNvSpPr/>
              <p:nvPr/>
            </p:nvSpPr>
            <p:spPr>
              <a:xfrm>
                <a:off x="5023537" y="5242758"/>
                <a:ext cx="1337226" cy="5541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b>
                          <m:d>
                            <m:dPr>
                              <m:begChr m:val="["/>
                              <m:endChr m:val="]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9, :</m:t>
                              </m:r>
                            </m:e>
                          </m:d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19B458ED-F910-684A-BC28-758795BB86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3537" y="5242758"/>
                <a:ext cx="1337226" cy="55419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Picture 18">
            <a:extLst>
              <a:ext uri="{FF2B5EF4-FFF2-40B4-BE49-F238E27FC236}">
                <a16:creationId xmlns:a16="http://schemas.microsoft.com/office/drawing/2014/main" id="{BEB0DB8F-FC3F-114D-915C-597BEFC44F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0371" b="1555"/>
          <a:stretch/>
        </p:blipFill>
        <p:spPr>
          <a:xfrm>
            <a:off x="6366558" y="5426176"/>
            <a:ext cx="1659659" cy="270222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2383774F-3C95-CD43-B20E-02C3180F2391}"/>
              </a:ext>
            </a:extLst>
          </p:cNvPr>
          <p:cNvSpPr/>
          <p:nvPr/>
        </p:nvSpPr>
        <p:spPr>
          <a:xfrm>
            <a:off x="1868965" y="6219747"/>
            <a:ext cx="1547963" cy="322265"/>
          </a:xfrm>
          <a:prstGeom prst="rect">
            <a:avLst/>
          </a:prstGeom>
          <a:noFill/>
          <a:ln w="28575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7BD6D24E-A6E0-1B49-967C-846FE4ED097F}"/>
                  </a:ext>
                </a:extLst>
              </p:cNvPr>
              <p:cNvSpPr/>
              <p:nvPr/>
            </p:nvSpPr>
            <p:spPr>
              <a:xfrm>
                <a:off x="6308173" y="3886199"/>
                <a:ext cx="1061124" cy="5541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b>
                          <m:d>
                            <m:dPr>
                              <m:begChr m:val="["/>
                              <m:endChr m:val="]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0,0</m:t>
                              </m:r>
                            </m:e>
                          </m:d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7BD6D24E-A6E0-1B49-967C-846FE4ED09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8173" y="3886199"/>
                <a:ext cx="1061124" cy="55419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A54407B-A4A7-854A-B859-96BE11326A08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3499541" y="3483566"/>
            <a:ext cx="1559704" cy="2412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7DE879F-8DDE-5E4D-8F8C-24F03E5F7D9C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2847743" y="5519854"/>
            <a:ext cx="2175794" cy="6238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8C4793F-B7D9-DC44-8D48-6622CBBFD167}"/>
                  </a:ext>
                </a:extLst>
              </p:cNvPr>
              <p:cNvSpPr/>
              <p:nvPr/>
            </p:nvSpPr>
            <p:spPr>
              <a:xfrm>
                <a:off x="7480992" y="3886200"/>
                <a:ext cx="1061123" cy="5541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b>
                          <m:d>
                            <m:dPr>
                              <m:begChr m:val="["/>
                              <m:endChr m:val="]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0,1</m:t>
                              </m:r>
                            </m:e>
                          </m:d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8C4793F-B7D9-DC44-8D48-6622CBBFD1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0992" y="3886200"/>
                <a:ext cx="1061123" cy="55419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21D2356D-556F-5F4E-B4D1-20AEDBCDD5BD}"/>
                  </a:ext>
                </a:extLst>
              </p:cNvPr>
              <p:cNvSpPr/>
              <p:nvPr/>
            </p:nvSpPr>
            <p:spPr>
              <a:xfrm>
                <a:off x="6264451" y="6024326"/>
                <a:ext cx="1061123" cy="5541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b>
                          <m:d>
                            <m:dPr>
                              <m:begChr m:val="["/>
                              <m:endChr m:val="]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9,1</m:t>
                              </m:r>
                            </m:e>
                          </m:d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21D2356D-556F-5F4E-B4D1-20AEDBCDD5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4451" y="6024326"/>
                <a:ext cx="1061123" cy="55419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D5C6417D-C00B-E34C-81D4-6F52368E64A0}"/>
                  </a:ext>
                </a:extLst>
              </p:cNvPr>
              <p:cNvSpPr/>
              <p:nvPr/>
            </p:nvSpPr>
            <p:spPr>
              <a:xfrm>
                <a:off x="7437270" y="6024327"/>
                <a:ext cx="1053109" cy="5541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b>
                          <m:d>
                            <m:dPr>
                              <m:begChr m:val="["/>
                              <m:endChr m:val="]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9,1</m:t>
                              </m:r>
                            </m:e>
                          </m:d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D5C6417D-C00B-E34C-81D4-6F52368E64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7270" y="6024327"/>
                <a:ext cx="1053109" cy="55419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C708945-6E84-784B-9CB2-BF94575DC46F}"/>
              </a:ext>
            </a:extLst>
          </p:cNvPr>
          <p:cNvCxnSpPr>
            <a:cxnSpLocks/>
            <a:endCxn id="14" idx="2"/>
          </p:cNvCxnSpPr>
          <p:nvPr/>
        </p:nvCxnSpPr>
        <p:spPr>
          <a:xfrm flipV="1">
            <a:off x="7068312" y="3627989"/>
            <a:ext cx="171798" cy="4097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168C546-E95C-B541-A949-BF5F01C5A190}"/>
              </a:ext>
            </a:extLst>
          </p:cNvPr>
          <p:cNvCxnSpPr>
            <a:cxnSpLocks/>
          </p:cNvCxnSpPr>
          <p:nvPr/>
        </p:nvCxnSpPr>
        <p:spPr>
          <a:xfrm flipH="1" flipV="1">
            <a:off x="7740923" y="3642777"/>
            <a:ext cx="223266" cy="3619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4A4756D3-675F-3A44-9344-77DF8E0BB0A9}"/>
              </a:ext>
            </a:extLst>
          </p:cNvPr>
          <p:cNvCxnSpPr>
            <a:cxnSpLocks/>
          </p:cNvCxnSpPr>
          <p:nvPr/>
        </p:nvCxnSpPr>
        <p:spPr>
          <a:xfrm flipV="1">
            <a:off x="7068312" y="5736411"/>
            <a:ext cx="171798" cy="4097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8D4A8BC-5D61-634B-82A8-1ADCE30784D0}"/>
              </a:ext>
            </a:extLst>
          </p:cNvPr>
          <p:cNvCxnSpPr>
            <a:cxnSpLocks/>
          </p:cNvCxnSpPr>
          <p:nvPr/>
        </p:nvCxnSpPr>
        <p:spPr>
          <a:xfrm flipH="1" flipV="1">
            <a:off x="7740923" y="5751199"/>
            <a:ext cx="223266" cy="3619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itle 1">
            <a:extLst>
              <a:ext uri="{FF2B5EF4-FFF2-40B4-BE49-F238E27FC236}">
                <a16:creationId xmlns:a16="http://schemas.microsoft.com/office/drawing/2014/main" id="{11048C56-EF96-7E4F-88F9-4957BAA9F36D}"/>
              </a:ext>
            </a:extLst>
          </p:cNvPr>
          <p:cNvSpPr txBox="1">
            <a:spLocks/>
          </p:cNvSpPr>
          <p:nvPr/>
        </p:nvSpPr>
        <p:spPr>
          <a:xfrm>
            <a:off x="605979" y="67122"/>
            <a:ext cx="837932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3857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200" b="1" i="0" kern="1200">
                <a:solidFill>
                  <a:schemeClr val="tx1"/>
                </a:solidFill>
                <a:latin typeface="Myriad Pro Semibold" charset="0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 sz="3200" dirty="0"/>
              <a:t>What if we have more than one observation?</a:t>
            </a:r>
          </a:p>
        </p:txBody>
      </p:sp>
    </p:spTree>
    <p:extLst>
      <p:ext uri="{BB962C8B-B14F-4D97-AF65-F5344CB8AC3E}">
        <p14:creationId xmlns:p14="http://schemas.microsoft.com/office/powerpoint/2010/main" val="20210988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F1A9B60-676B-9C47-856C-76CD1E2E8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531223"/>
            <a:ext cx="7886700" cy="1035510"/>
          </a:xfrm>
        </p:spPr>
        <p:txBody>
          <a:bodyPr>
            <a:normAutofit fontScale="90000"/>
          </a:bodyPr>
          <a:lstStyle/>
          <a:p>
            <a:r>
              <a:rPr lang="en-US" sz="7200" dirty="0"/>
              <a:t>Exercise!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214F30A-8D68-9B40-BA30-EAEDC8DFF1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661083"/>
            <a:ext cx="7886700" cy="544550"/>
          </a:xfrm>
        </p:spPr>
        <p:txBody>
          <a:bodyPr>
            <a:normAutofit/>
          </a:bodyPr>
          <a:lstStyle/>
          <a:p>
            <a:r>
              <a:rPr lang="en-US" sz="3200" dirty="0"/>
              <a:t>Loading and plotting the UCI wine dataset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F57DBFE-D7D6-B840-B3DF-8F564BAD184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509838" y="2566851"/>
            <a:ext cx="41148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2121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F1A9B60-676B-9C47-856C-76CD1E2E8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531223"/>
            <a:ext cx="7886700" cy="1035510"/>
          </a:xfrm>
        </p:spPr>
        <p:txBody>
          <a:bodyPr>
            <a:normAutofit fontScale="90000"/>
          </a:bodyPr>
          <a:lstStyle/>
          <a:p>
            <a:r>
              <a:rPr lang="en-US" sz="7200" dirty="0"/>
              <a:t>Exercise!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214F30A-8D68-9B40-BA30-EAEDC8DFF1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661083"/>
            <a:ext cx="7886700" cy="544550"/>
          </a:xfrm>
        </p:spPr>
        <p:txBody>
          <a:bodyPr>
            <a:normAutofit/>
          </a:bodyPr>
          <a:lstStyle/>
          <a:p>
            <a:r>
              <a:rPr lang="en-US" sz="3200" dirty="0"/>
              <a:t>Loading and plotting the UCI wine dataset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F57DBFE-D7D6-B840-B3DF-8F564BAD184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18007" y="2810514"/>
            <a:ext cx="3796791" cy="33749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C0D359D-F59A-BB44-A2AC-EE5629B872A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114798" y="2669177"/>
            <a:ext cx="5029202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591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6A1F5BE-C1E7-7943-A879-5AF202CA49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Code: 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KrishnaswamyLab</a:t>
            </a:r>
            <a:r>
              <a:rPr lang="en-US" dirty="0"/>
              <a:t>/</a:t>
            </a:r>
            <a:r>
              <a:rPr lang="en-US" dirty="0" err="1"/>
              <a:t>scprep</a:t>
            </a:r>
            <a:endParaRPr lang="en-US" dirty="0"/>
          </a:p>
          <a:p>
            <a:r>
              <a:rPr lang="en-US" dirty="0"/>
              <a:t>Docs: </a:t>
            </a:r>
            <a:r>
              <a:rPr lang="en-US" dirty="0">
                <a:hlinkClick r:id="rId2"/>
              </a:rPr>
              <a:t>https://scprep.readthedocs.io</a:t>
            </a:r>
            <a:endParaRPr lang="en-US" dirty="0"/>
          </a:p>
          <a:p>
            <a:endParaRPr lang="en-US" dirty="0"/>
          </a:p>
          <a:p>
            <a:r>
              <a:rPr lang="en-US" dirty="0"/>
              <a:t>Modules</a:t>
            </a:r>
          </a:p>
          <a:p>
            <a:pPr lvl="1"/>
            <a:r>
              <a:rPr lang="en-US" dirty="0"/>
              <a:t>filter</a:t>
            </a:r>
          </a:p>
          <a:p>
            <a:pPr lvl="1"/>
            <a:r>
              <a:rPr lang="en-US" dirty="0" err="1"/>
              <a:t>io</a:t>
            </a:r>
            <a:endParaRPr lang="en-US" dirty="0"/>
          </a:p>
          <a:p>
            <a:pPr lvl="1"/>
            <a:r>
              <a:rPr lang="en-US" dirty="0"/>
              <a:t>measure</a:t>
            </a:r>
          </a:p>
          <a:p>
            <a:pPr lvl="1"/>
            <a:r>
              <a:rPr lang="en-US" dirty="0"/>
              <a:t>normalize</a:t>
            </a:r>
          </a:p>
          <a:p>
            <a:pPr lvl="1"/>
            <a:r>
              <a:rPr lang="en-US" b="1" dirty="0"/>
              <a:t>plot</a:t>
            </a:r>
          </a:p>
          <a:p>
            <a:pPr lvl="1"/>
            <a:r>
              <a:rPr lang="en-US" dirty="0"/>
              <a:t>reduce</a:t>
            </a:r>
          </a:p>
          <a:p>
            <a:pPr lvl="1"/>
            <a:r>
              <a:rPr lang="en-US" dirty="0"/>
              <a:t>run</a:t>
            </a:r>
          </a:p>
          <a:p>
            <a:pPr lvl="1"/>
            <a:r>
              <a:rPr lang="en-US" dirty="0"/>
              <a:t>select</a:t>
            </a:r>
          </a:p>
          <a:p>
            <a:pPr lvl="1"/>
            <a:r>
              <a:rPr lang="en-US" dirty="0"/>
              <a:t>stats</a:t>
            </a:r>
          </a:p>
          <a:p>
            <a:pPr lvl="1"/>
            <a:r>
              <a:rPr lang="en-US" dirty="0"/>
              <a:t>transform</a:t>
            </a:r>
          </a:p>
          <a:p>
            <a:pPr lvl="1"/>
            <a:r>
              <a:rPr lang="en-US" dirty="0" err="1"/>
              <a:t>utils</a:t>
            </a:r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CE258B4-8FA4-714C-9E29-2F0F0DCA5C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Introducing </a:t>
            </a:r>
            <a:r>
              <a:rPr lang="en-US" dirty="0" err="1"/>
              <a:t>scprep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548B7E-D989-E448-BC6B-C2467E38D406}"/>
              </a:ext>
            </a:extLst>
          </p:cNvPr>
          <p:cNvSpPr txBox="1"/>
          <p:nvPr/>
        </p:nvSpPr>
        <p:spPr>
          <a:xfrm>
            <a:off x="3446374" y="2714372"/>
            <a:ext cx="3209533" cy="42165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latin typeface="Myriad Pro" panose="020B0503030403020204" pitchFamily="34" charset="0"/>
              </a:rPr>
              <a:t>Plotting functions: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900" dirty="0">
                <a:latin typeface="Myriad Pro" panose="020B0503030403020204" pitchFamily="34" charset="0"/>
              </a:rPr>
              <a:t>histogram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900" dirty="0">
                <a:latin typeface="Myriad Pro" panose="020B0503030403020204" pitchFamily="34" charset="0"/>
              </a:rPr>
              <a:t>jitter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900" dirty="0">
                <a:latin typeface="Myriad Pro" panose="020B0503030403020204" pitchFamily="34" charset="0"/>
              </a:rPr>
              <a:t>marker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900" dirty="0" err="1">
                <a:latin typeface="Myriad Pro" panose="020B0503030403020204" pitchFamily="34" charset="0"/>
              </a:rPr>
              <a:t>marker_plot</a:t>
            </a:r>
            <a:endParaRPr lang="en-US" sz="1900" dirty="0">
              <a:latin typeface="Myriad Pro" panose="020B0503030403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900" dirty="0" err="1">
                <a:latin typeface="Myriad Pro" panose="020B0503030403020204" pitchFamily="34" charset="0"/>
              </a:rPr>
              <a:t>plot_gene_set_expression</a:t>
            </a:r>
            <a:endParaRPr lang="en-US" sz="1900" dirty="0">
              <a:latin typeface="Myriad Pro" panose="020B0503030403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900" dirty="0" err="1">
                <a:latin typeface="Myriad Pro" panose="020B0503030403020204" pitchFamily="34" charset="0"/>
              </a:rPr>
              <a:t>plot_library_size</a:t>
            </a:r>
            <a:endParaRPr lang="en-US" sz="1900" dirty="0">
              <a:latin typeface="Myriad Pro" panose="020B0503030403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900" dirty="0">
                <a:latin typeface="Myriad Pro" panose="020B0503030403020204" pitchFamily="34" charset="0"/>
              </a:rPr>
              <a:t>rotate_scatter3d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900" dirty="0">
                <a:latin typeface="Myriad Pro" panose="020B0503030403020204" pitchFamily="34" charset="0"/>
              </a:rPr>
              <a:t>scatter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900" b="1" dirty="0">
                <a:latin typeface="Myriad Pro" panose="020B0503030403020204" pitchFamily="34" charset="0"/>
              </a:rPr>
              <a:t>scatter2d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900" dirty="0">
                <a:latin typeface="Myriad Pro" panose="020B0503030403020204" pitchFamily="34" charset="0"/>
              </a:rPr>
              <a:t>scatter3d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900" dirty="0">
                <a:latin typeface="Myriad Pro" panose="020B0503030403020204" pitchFamily="34" charset="0"/>
              </a:rPr>
              <a:t>scree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900" dirty="0" err="1">
                <a:latin typeface="Myriad Pro" panose="020B0503030403020204" pitchFamily="34" charset="0"/>
              </a:rPr>
              <a:t>scree_plot</a:t>
            </a:r>
            <a:endParaRPr lang="en-US" sz="1900" dirty="0">
              <a:latin typeface="Myriad Pro" panose="020B0503030403020204" pitchFamily="34" charset="0"/>
            </a:endParaRPr>
          </a:p>
          <a:p>
            <a:pPr algn="l"/>
            <a:endParaRPr lang="en-US" sz="2000" dirty="0">
              <a:latin typeface="Myriad Pro" panose="020B0503030403020204" pitchFamily="34" charset="0"/>
            </a:endParaRPr>
          </a:p>
        </p:txBody>
      </p:sp>
      <p:sp>
        <p:nvSpPr>
          <p:cNvPr id="6" name="Left Brace 5">
            <a:extLst>
              <a:ext uri="{FF2B5EF4-FFF2-40B4-BE49-F238E27FC236}">
                <a16:creationId xmlns:a16="http://schemas.microsoft.com/office/drawing/2014/main" id="{C62E45F3-C3DB-0640-A396-1E066BB45D1D}"/>
              </a:ext>
            </a:extLst>
          </p:cNvPr>
          <p:cNvSpPr/>
          <p:nvPr/>
        </p:nvSpPr>
        <p:spPr>
          <a:xfrm>
            <a:off x="3167406" y="2714372"/>
            <a:ext cx="278968" cy="3874964"/>
          </a:xfrm>
          <a:prstGeom prst="lef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4B128AE-EE24-184A-857F-981F0CD7BCE4}"/>
              </a:ext>
            </a:extLst>
          </p:cNvPr>
          <p:cNvCxnSpPr/>
          <p:nvPr/>
        </p:nvCxnSpPr>
        <p:spPr>
          <a:xfrm>
            <a:off x="1791093" y="4251489"/>
            <a:ext cx="1357460" cy="4053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0613012-CF98-2440-A694-427FBAD1329F}"/>
              </a:ext>
            </a:extLst>
          </p:cNvPr>
          <p:cNvSpPr txBox="1"/>
          <p:nvPr/>
        </p:nvSpPr>
        <p:spPr>
          <a:xfrm>
            <a:off x="4911365" y="5307291"/>
            <a:ext cx="30844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latin typeface="Myriad Pro" panose="020B0503030403020204" pitchFamily="34" charset="0"/>
              </a:rPr>
              <a:t>= </a:t>
            </a:r>
            <a:r>
              <a:rPr lang="en-US" sz="2000" dirty="0">
                <a:latin typeface="Inconsolata" pitchFamily="49" charset="77"/>
              </a:rPr>
              <a:t>scprep.plot.scatter2d</a:t>
            </a:r>
          </a:p>
        </p:txBody>
      </p:sp>
    </p:spTree>
    <p:extLst>
      <p:ext uri="{BB962C8B-B14F-4D97-AF65-F5344CB8AC3E}">
        <p14:creationId xmlns:p14="http://schemas.microsoft.com/office/powerpoint/2010/main" val="15136985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426604-41AE-E241-B7F1-BBD93B3E5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for this unit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58B136-40FA-9448-B089-D92583AB55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8185412" cy="4351338"/>
          </a:xfrm>
        </p:spPr>
        <p:txBody>
          <a:bodyPr/>
          <a:lstStyle/>
          <a:p>
            <a:r>
              <a:rPr lang="en-US" dirty="0"/>
              <a:t>Thinking about data as a point in a high-dimensional space</a:t>
            </a:r>
          </a:p>
          <a:p>
            <a:endParaRPr lang="en-US" dirty="0"/>
          </a:p>
          <a:p>
            <a:r>
              <a:rPr lang="en-US" dirty="0"/>
              <a:t>Introduce vectors, matrices, and common notation</a:t>
            </a:r>
          </a:p>
          <a:p>
            <a:endParaRPr lang="en-US" dirty="0"/>
          </a:p>
          <a:p>
            <a:r>
              <a:rPr lang="en-US" dirty="0"/>
              <a:t>Calculating distances between points</a:t>
            </a:r>
          </a:p>
          <a:p>
            <a:endParaRPr lang="en-US" dirty="0"/>
          </a:p>
          <a:p>
            <a:r>
              <a:rPr lang="en-US" dirty="0"/>
              <a:t>Introduction to the </a:t>
            </a:r>
            <a:r>
              <a:rPr lang="en-US" dirty="0" err="1"/>
              <a:t>Numpy</a:t>
            </a:r>
            <a:r>
              <a:rPr lang="en-US" dirty="0"/>
              <a:t> / </a:t>
            </a:r>
            <a:r>
              <a:rPr lang="en-US" dirty="0" err="1"/>
              <a:t>Scipy</a:t>
            </a:r>
            <a:r>
              <a:rPr lang="en-US" dirty="0"/>
              <a:t> / Pandas / </a:t>
            </a:r>
            <a:r>
              <a:rPr lang="en-US" dirty="0" err="1"/>
              <a:t>Sklearn</a:t>
            </a:r>
            <a:r>
              <a:rPr lang="en-US" dirty="0"/>
              <a:t> ecosystem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02158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F1A9B60-676B-9C47-856C-76CD1E2E8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531223"/>
            <a:ext cx="7886700" cy="1035510"/>
          </a:xfrm>
        </p:spPr>
        <p:txBody>
          <a:bodyPr>
            <a:normAutofit fontScale="90000"/>
          </a:bodyPr>
          <a:lstStyle/>
          <a:p>
            <a:r>
              <a:rPr lang="en-US" sz="7200" dirty="0"/>
              <a:t>Exercise!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214F30A-8D68-9B40-BA30-EAEDC8DFF1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661083"/>
            <a:ext cx="7886700" cy="544550"/>
          </a:xfrm>
        </p:spPr>
        <p:txBody>
          <a:bodyPr>
            <a:normAutofit/>
          </a:bodyPr>
          <a:lstStyle/>
          <a:p>
            <a:r>
              <a:rPr lang="en-US" sz="3200" dirty="0"/>
              <a:t>Loading and plotting the UCI wine dataset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0D359D-F59A-BB44-A2AC-EE5629B872A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399120" y="2669177"/>
            <a:ext cx="5029202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3741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7F67A49-8311-BC46-A8E6-5E349EE9A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features differentiate groups within a dataset?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9F7B03A-FBDE-F846-BCEE-5EDA4A43B71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-1180" y="2431052"/>
            <a:ext cx="5029202" cy="36576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67A9F2F-BF40-5045-9D1A-970906E573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0388" y="1500192"/>
            <a:ext cx="3657600" cy="27432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EE63A58-E485-0A4E-A23D-74B59D81C3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5630" y="4114799"/>
            <a:ext cx="3793308" cy="2844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4780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426604-41AE-E241-B7F1-BBD93B3E5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for this unit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58B136-40FA-9448-B089-D92583AB55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8213692" cy="4351338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Thinking about data as a point in a high-dimensional space</a:t>
            </a:r>
          </a:p>
          <a:p>
            <a:endParaRPr lang="en-US" dirty="0">
              <a:solidFill>
                <a:schemeClr val="accent1"/>
              </a:solidFill>
            </a:endParaRPr>
          </a:p>
          <a:p>
            <a:r>
              <a:rPr lang="en-US" dirty="0">
                <a:solidFill>
                  <a:schemeClr val="accent1"/>
                </a:solidFill>
              </a:rPr>
              <a:t>Introduce vectors, matrices, and common notation</a:t>
            </a:r>
          </a:p>
          <a:p>
            <a:endParaRPr lang="en-US" dirty="0"/>
          </a:p>
          <a:p>
            <a:r>
              <a:rPr lang="en-US" dirty="0"/>
              <a:t>Calculating distances between points</a:t>
            </a:r>
          </a:p>
          <a:p>
            <a:endParaRPr lang="en-US" dirty="0"/>
          </a:p>
          <a:p>
            <a:r>
              <a:rPr lang="en-US" dirty="0"/>
              <a:t>Introduction to the </a:t>
            </a:r>
            <a:r>
              <a:rPr lang="en-US" dirty="0" err="1"/>
              <a:t>Numpy</a:t>
            </a:r>
            <a:r>
              <a:rPr lang="en-US" dirty="0"/>
              <a:t> / </a:t>
            </a:r>
            <a:r>
              <a:rPr lang="en-US" dirty="0" err="1"/>
              <a:t>Scipy</a:t>
            </a:r>
            <a:r>
              <a:rPr lang="en-US" dirty="0"/>
              <a:t> / Pandas / </a:t>
            </a:r>
            <a:r>
              <a:rPr lang="en-US" dirty="0" err="1"/>
              <a:t>Sklearn</a:t>
            </a:r>
            <a:r>
              <a:rPr lang="en-US" dirty="0"/>
              <a:t> ecosystem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65576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6D5646-4180-1349-9A41-8AD7CE4992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/>
              <a:t>Introduction to Manifold Learning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394E93-0569-6245-8531-E4E1070180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2094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A6CBA0D-C22C-1C4D-8775-8ECDFB90FEC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314325" y="432028"/>
                <a:ext cx="8515350" cy="1325563"/>
              </a:xfrm>
            </p:spPr>
            <p:txBody>
              <a:bodyPr/>
              <a:lstStyle/>
              <a:p>
                <a:pPr algn="ctr"/>
                <a:r>
                  <a:rPr lang="en-US" dirty="0"/>
                  <a:t>How far away is each point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sz="4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4400" b="1" i="1" smtClean="0">
                        <a:latin typeface="Cambria Math" panose="02040503050406030204" pitchFamily="18" charset="0"/>
                      </a:rPr>
                      <m:t>?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A6CBA0D-C22C-1C4D-8775-8ECDFB90FEC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14325" y="432028"/>
                <a:ext cx="8515350" cy="1325563"/>
              </a:xfrm>
              <a:blipFill>
                <a:blip r:embed="rId2"/>
                <a:stretch>
                  <a:fillRect l="-2683" r="-11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A226FD7-FD54-6C40-8097-41039543C9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396331" y="1825625"/>
            <a:ext cx="4351338" cy="4351338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22E53C5-6CE6-5143-92E5-F9D6C7EEBAB1}"/>
                  </a:ext>
                </a:extLst>
              </p:cNvPr>
              <p:cNvSpPr/>
              <p:nvPr/>
            </p:nvSpPr>
            <p:spPr>
              <a:xfrm>
                <a:off x="2941842" y="3770461"/>
                <a:ext cx="5917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22E53C5-6CE6-5143-92E5-F9D6C7EEBA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1842" y="3770461"/>
                <a:ext cx="591764" cy="461665"/>
              </a:xfrm>
              <a:prstGeom prst="rect">
                <a:avLst/>
              </a:prstGeom>
              <a:blipFill>
                <a:blip r:embed="rId4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B91E2BB-E84F-1B41-939B-B841E0CAAED5}"/>
                  </a:ext>
                </a:extLst>
              </p:cNvPr>
              <p:cNvSpPr/>
              <p:nvPr/>
            </p:nvSpPr>
            <p:spPr>
              <a:xfrm>
                <a:off x="3688131" y="2376865"/>
                <a:ext cx="59176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B91E2BB-E84F-1B41-939B-B841E0CAAE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8131" y="2376865"/>
                <a:ext cx="591765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6F9AD6A-1950-8C42-89AD-49EBEBF4CCE5}"/>
                  </a:ext>
                </a:extLst>
              </p:cNvPr>
              <p:cNvSpPr/>
              <p:nvPr/>
            </p:nvSpPr>
            <p:spPr>
              <a:xfrm>
                <a:off x="5188564" y="3770461"/>
                <a:ext cx="58695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6F9AD6A-1950-8C42-89AD-49EBEBF4CC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8564" y="3770461"/>
                <a:ext cx="586956" cy="461665"/>
              </a:xfrm>
              <a:prstGeom prst="rect">
                <a:avLst/>
              </a:prstGeom>
              <a:blipFill>
                <a:blip r:embed="rId6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199500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A6CBA0D-C22C-1C4D-8775-8ECDFB90FEC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314325" y="432028"/>
                <a:ext cx="8515350" cy="1325563"/>
              </a:xfrm>
            </p:spPr>
            <p:txBody>
              <a:bodyPr/>
              <a:lstStyle/>
              <a:p>
                <a:pPr algn="ctr"/>
                <a:r>
                  <a:rPr lang="en-US" dirty="0"/>
                  <a:t>How far away is each point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sz="4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4400" b="1" i="1" smtClean="0">
                        <a:latin typeface="Cambria Math" panose="02040503050406030204" pitchFamily="18" charset="0"/>
                      </a:rPr>
                      <m:t>?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A6CBA0D-C22C-1C4D-8775-8ECDFB90FEC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14325" y="432028"/>
                <a:ext cx="8515350" cy="1325563"/>
              </a:xfrm>
              <a:blipFill>
                <a:blip r:embed="rId2"/>
                <a:stretch>
                  <a:fillRect l="-2683" r="-11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A226FD7-FD54-6C40-8097-41039543C9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14325" y="1872759"/>
            <a:ext cx="4351338" cy="4351338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22E53C5-6CE6-5143-92E5-F9D6C7EEBAB1}"/>
                  </a:ext>
                </a:extLst>
              </p:cNvPr>
              <p:cNvSpPr/>
              <p:nvPr/>
            </p:nvSpPr>
            <p:spPr>
              <a:xfrm>
                <a:off x="859836" y="3817595"/>
                <a:ext cx="5917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22E53C5-6CE6-5143-92E5-F9D6C7EEBA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836" y="3817595"/>
                <a:ext cx="591764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B91E2BB-E84F-1B41-939B-B841E0CAAED5}"/>
                  </a:ext>
                </a:extLst>
              </p:cNvPr>
              <p:cNvSpPr/>
              <p:nvPr/>
            </p:nvSpPr>
            <p:spPr>
              <a:xfrm>
                <a:off x="1606125" y="2423999"/>
                <a:ext cx="59176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B91E2BB-E84F-1B41-939B-B841E0CAAE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6125" y="2423999"/>
                <a:ext cx="591765" cy="461665"/>
              </a:xfrm>
              <a:prstGeom prst="rect">
                <a:avLst/>
              </a:prstGeom>
              <a:blipFill>
                <a:blip r:embed="rId5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6F9AD6A-1950-8C42-89AD-49EBEBF4CCE5}"/>
                  </a:ext>
                </a:extLst>
              </p:cNvPr>
              <p:cNvSpPr/>
              <p:nvPr/>
            </p:nvSpPr>
            <p:spPr>
              <a:xfrm>
                <a:off x="3106558" y="3817595"/>
                <a:ext cx="58695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6F9AD6A-1950-8C42-89AD-49EBEBF4CC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6558" y="3817595"/>
                <a:ext cx="586956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E190DB6-CE65-8448-A9C8-AA75BF229E71}"/>
              </a:ext>
            </a:extLst>
          </p:cNvPr>
          <p:cNvCxnSpPr/>
          <p:nvPr/>
        </p:nvCxnSpPr>
        <p:spPr>
          <a:xfrm flipH="1">
            <a:off x="1451600" y="2885664"/>
            <a:ext cx="746290" cy="1393596"/>
          </a:xfrm>
          <a:prstGeom prst="line">
            <a:avLst/>
          </a:prstGeom>
          <a:ln w="15875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B6054D3-79C9-834C-A180-6D4A3474007E}"/>
                  </a:ext>
                </a:extLst>
              </p:cNvPr>
              <p:cNvSpPr txBox="1"/>
              <p:nvPr/>
            </p:nvSpPr>
            <p:spPr>
              <a:xfrm>
                <a:off x="4673362" y="2644948"/>
                <a:ext cx="4517070" cy="4666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𝑒𝑢𝑐𝑙𝑖𝑑𝑒𝑎𝑛</m:t>
                          </m:r>
                        </m:sub>
                      </m:sSub>
                      <m:d>
                        <m:dPr>
                          <m:ctrlPr>
                            <a:rPr lang="en-US" sz="24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dirty="0" err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400" i="1" dirty="0" err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dirty="0">
                  <a:latin typeface="Myriad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B6054D3-79C9-834C-A180-6D4A347400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3362" y="2644948"/>
                <a:ext cx="4517070" cy="466666"/>
              </a:xfrm>
              <a:prstGeom prst="rect">
                <a:avLst/>
              </a:prstGeom>
              <a:blipFill>
                <a:blip r:embed="rId7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4603EDC-BAFB-0348-85C4-547E82399F86}"/>
                  </a:ext>
                </a:extLst>
              </p:cNvPr>
              <p:cNvSpPr/>
              <p:nvPr/>
            </p:nvSpPr>
            <p:spPr>
              <a:xfrm>
                <a:off x="4673362" y="3435375"/>
                <a:ext cx="4504182" cy="8438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  <m:t>0,0</m:t>
                                  </m:r>
                                </m:sub>
                              </m:sSub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sSub>
                                <m:sSubPr>
                                  <m:ctrlP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  <m:t>1,0</m:t>
                                  </m:r>
                                </m:sub>
                              </m:sSub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  <m:t>0,</m:t>
                                  </m:r>
                                  <m: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sSub>
                                <m:sSubPr>
                                  <m:ctrlP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  <m:t>1,</m:t>
                                  </m:r>
                                  <m: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4603EDC-BAFB-0348-85C4-547E82399F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3362" y="3435375"/>
                <a:ext cx="4504182" cy="84388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2F3E2ACC-D66E-504B-876B-97CE937000F2}"/>
              </a:ext>
            </a:extLst>
          </p:cNvPr>
          <p:cNvSpPr txBox="1"/>
          <p:nvPr/>
        </p:nvSpPr>
        <p:spPr>
          <a:xfrm>
            <a:off x="5721336" y="2050641"/>
            <a:ext cx="23134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b="1" dirty="0">
                <a:latin typeface="Myriad Pro" panose="020B0503030403020204" pitchFamily="34" charset="0"/>
              </a:rPr>
              <a:t>Euclidean distance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B540B63B-1EED-4140-A5B6-83F9C45224C6}"/>
                  </a:ext>
                </a:extLst>
              </p:cNvPr>
              <p:cNvSpPr/>
              <p:nvPr/>
            </p:nvSpPr>
            <p:spPr>
              <a:xfrm>
                <a:off x="4673362" y="4603021"/>
                <a:ext cx="3370731" cy="5395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(1</m:t>
                              </m:r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2)</m:t>
                              </m:r>
                            </m:e>
                            <m:sup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(2</m:t>
                              </m:r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B540B63B-1EED-4140-A5B6-83F9C45224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3362" y="4603021"/>
                <a:ext cx="3370731" cy="539571"/>
              </a:xfrm>
              <a:prstGeom prst="rect">
                <a:avLst/>
              </a:prstGeom>
              <a:blipFill>
                <a:blip r:embed="rId9"/>
                <a:stretch>
                  <a:fillRect b="-15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0FF405C1-153F-7E42-B0ED-981493ACFB26}"/>
                  </a:ext>
                </a:extLst>
              </p:cNvPr>
              <p:cNvSpPr/>
              <p:nvPr/>
            </p:nvSpPr>
            <p:spPr>
              <a:xfrm>
                <a:off x="4673362" y="5452512"/>
                <a:ext cx="113736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m:rPr>
                          <m:nor/>
                        </m:rPr>
                        <a:rPr lang="en-US" sz="2400" b="0" i="0" dirty="0" smtClean="0">
                          <a:latin typeface="Cambria Math" panose="02040503050406030204" pitchFamily="18" charset="0"/>
                        </a:rPr>
                        <m:t>.24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0FF405C1-153F-7E42-B0ED-981493ACFB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3362" y="5452512"/>
                <a:ext cx="1137363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452951A9-D09B-8443-9343-0A09333822D0}"/>
                  </a:ext>
                </a:extLst>
              </p:cNvPr>
              <p:cNvSpPr/>
              <p:nvPr/>
            </p:nvSpPr>
            <p:spPr>
              <a:xfrm>
                <a:off x="1064719" y="3306078"/>
                <a:ext cx="75373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000" smtClean="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m:t>2.24</m:t>
                      </m:r>
                    </m:oMath>
                  </m:oMathPara>
                </a14:m>
                <a:endParaRPr lang="en-US" sz="2000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452951A9-D09B-8443-9343-0A09333822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4719" y="3306078"/>
                <a:ext cx="753732" cy="4001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157752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Content Placeholder 5">
            <a:extLst>
              <a:ext uri="{FF2B5EF4-FFF2-40B4-BE49-F238E27FC236}">
                <a16:creationId xmlns:a16="http://schemas.microsoft.com/office/drawing/2014/main" id="{1A5BEF25-15E2-C446-B749-42180C9E71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1834"/>
          <a:stretch/>
        </p:blipFill>
        <p:spPr>
          <a:xfrm>
            <a:off x="2297730" y="1757591"/>
            <a:ext cx="4548540" cy="449692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A6CBA0D-C22C-1C4D-8775-8ECDFB90FEC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314325" y="432028"/>
                <a:ext cx="8515350" cy="1325563"/>
              </a:xfrm>
            </p:spPr>
            <p:txBody>
              <a:bodyPr/>
              <a:lstStyle/>
              <a:p>
                <a:pPr algn="ctr"/>
                <a:r>
                  <a:rPr lang="en-US" dirty="0"/>
                  <a:t>How far away is each point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sz="4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4400" b="1" i="1" smtClean="0">
                        <a:latin typeface="Cambria Math" panose="02040503050406030204" pitchFamily="18" charset="0"/>
                      </a:rPr>
                      <m:t>?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A6CBA0D-C22C-1C4D-8775-8ECDFB90FEC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14325" y="432028"/>
                <a:ext cx="8515350" cy="1325563"/>
              </a:xfrm>
              <a:blipFill>
                <a:blip r:embed="rId3"/>
                <a:stretch>
                  <a:fillRect l="-2683" r="-11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22E53C5-6CE6-5143-92E5-F9D6C7EEBAB1}"/>
                  </a:ext>
                </a:extLst>
              </p:cNvPr>
              <p:cNvSpPr/>
              <p:nvPr/>
            </p:nvSpPr>
            <p:spPr>
              <a:xfrm>
                <a:off x="3058750" y="3848013"/>
                <a:ext cx="5917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22E53C5-6CE6-5143-92E5-F9D6C7EEBA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8750" y="3848013"/>
                <a:ext cx="591764" cy="461665"/>
              </a:xfrm>
              <a:prstGeom prst="rect">
                <a:avLst/>
              </a:prstGeom>
              <a:blipFill>
                <a:blip r:embed="rId4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B91E2BB-E84F-1B41-939B-B841E0CAAED5}"/>
                  </a:ext>
                </a:extLst>
              </p:cNvPr>
              <p:cNvSpPr/>
              <p:nvPr/>
            </p:nvSpPr>
            <p:spPr>
              <a:xfrm>
                <a:off x="3805039" y="2454417"/>
                <a:ext cx="59176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B91E2BB-E84F-1B41-939B-B841E0CAAE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5039" y="2454417"/>
                <a:ext cx="591765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6F9AD6A-1950-8C42-89AD-49EBEBF4CCE5}"/>
                  </a:ext>
                </a:extLst>
              </p:cNvPr>
              <p:cNvSpPr/>
              <p:nvPr/>
            </p:nvSpPr>
            <p:spPr>
              <a:xfrm>
                <a:off x="5305472" y="3848013"/>
                <a:ext cx="58695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6F9AD6A-1950-8C42-89AD-49EBEBF4CC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5472" y="3848013"/>
                <a:ext cx="586956" cy="461665"/>
              </a:xfrm>
              <a:prstGeom prst="rect">
                <a:avLst/>
              </a:prstGeom>
              <a:blipFill>
                <a:blip r:embed="rId6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820491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A6CBA0D-C22C-1C4D-8775-8ECDFB90FEC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314325" y="432028"/>
                <a:ext cx="8515350" cy="1325563"/>
              </a:xfrm>
            </p:spPr>
            <p:txBody>
              <a:bodyPr/>
              <a:lstStyle/>
              <a:p>
                <a:pPr algn="ctr"/>
                <a:r>
                  <a:rPr lang="en-US" dirty="0"/>
                  <a:t>How far away is each point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sz="4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4400" b="1" i="1" smtClean="0">
                        <a:latin typeface="Cambria Math" panose="02040503050406030204" pitchFamily="18" charset="0"/>
                      </a:rPr>
                      <m:t>?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A6CBA0D-C22C-1C4D-8775-8ECDFB90FEC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14325" y="432028"/>
                <a:ext cx="8515350" cy="1325563"/>
              </a:xfrm>
              <a:blipFill>
                <a:blip r:embed="rId2"/>
                <a:stretch>
                  <a:fillRect l="-2683" r="-11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A226FD7-FD54-6C40-8097-41039543C9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396331" y="1825625"/>
            <a:ext cx="4351338" cy="4351338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22E53C5-6CE6-5143-92E5-F9D6C7EEBAB1}"/>
                  </a:ext>
                </a:extLst>
              </p:cNvPr>
              <p:cNvSpPr/>
              <p:nvPr/>
            </p:nvSpPr>
            <p:spPr>
              <a:xfrm>
                <a:off x="2941842" y="3770461"/>
                <a:ext cx="5917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22E53C5-6CE6-5143-92E5-F9D6C7EEBA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1842" y="3770461"/>
                <a:ext cx="591764" cy="461665"/>
              </a:xfrm>
              <a:prstGeom prst="rect">
                <a:avLst/>
              </a:prstGeom>
              <a:blipFill>
                <a:blip r:embed="rId4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B91E2BB-E84F-1B41-939B-B841E0CAAED5}"/>
                  </a:ext>
                </a:extLst>
              </p:cNvPr>
              <p:cNvSpPr/>
              <p:nvPr/>
            </p:nvSpPr>
            <p:spPr>
              <a:xfrm>
                <a:off x="3688131" y="2376865"/>
                <a:ext cx="59176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B91E2BB-E84F-1B41-939B-B841E0CAAE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8131" y="2376865"/>
                <a:ext cx="591765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6F9AD6A-1950-8C42-89AD-49EBEBF4CCE5}"/>
                  </a:ext>
                </a:extLst>
              </p:cNvPr>
              <p:cNvSpPr/>
              <p:nvPr/>
            </p:nvSpPr>
            <p:spPr>
              <a:xfrm>
                <a:off x="5188564" y="3770461"/>
                <a:ext cx="58695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6F9AD6A-1950-8C42-89AD-49EBEBF4CC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8564" y="3770461"/>
                <a:ext cx="586956" cy="461665"/>
              </a:xfrm>
              <a:prstGeom prst="rect">
                <a:avLst/>
              </a:prstGeom>
              <a:blipFill>
                <a:blip r:embed="rId6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855112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B6915EF-ED7E-3147-9296-668B9971B6A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53000" contrast="-39000"/>
                    </a14:imgEffect>
                  </a14:imgLayer>
                </a14:imgProps>
              </a:ext>
            </a:extLst>
          </a:blip>
          <a:srcRect t="56991" r="58693" b="10456"/>
          <a:stretch/>
        </p:blipFill>
        <p:spPr>
          <a:xfrm>
            <a:off x="2819400" y="2100944"/>
            <a:ext cx="3646714" cy="359228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A6CBA0D-C22C-1C4D-8775-8ECDFB90FEC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314325" y="432028"/>
                <a:ext cx="8515350" cy="1325563"/>
              </a:xfrm>
            </p:spPr>
            <p:txBody>
              <a:bodyPr/>
              <a:lstStyle/>
              <a:p>
                <a:pPr algn="ctr"/>
                <a:r>
                  <a:rPr lang="en-US" dirty="0"/>
                  <a:t>How far away is each point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sz="4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4400" b="1" i="1" smtClean="0">
                        <a:latin typeface="Cambria Math" panose="02040503050406030204" pitchFamily="18" charset="0"/>
                      </a:rPr>
                      <m:t>?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A6CBA0D-C22C-1C4D-8775-8ECDFB90FEC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14325" y="432028"/>
                <a:ext cx="8515350" cy="1325563"/>
              </a:xfrm>
              <a:blipFill>
                <a:blip r:embed="rId4"/>
                <a:stretch>
                  <a:fillRect l="-2683" r="-11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A226FD7-FD54-6C40-8097-41039543C9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rcRect/>
          <a:stretch/>
        </p:blipFill>
        <p:spPr>
          <a:xfrm>
            <a:off x="2396331" y="1825624"/>
            <a:ext cx="4351338" cy="4351338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22E53C5-6CE6-5143-92E5-F9D6C7EEBAB1}"/>
                  </a:ext>
                </a:extLst>
              </p:cNvPr>
              <p:cNvSpPr/>
              <p:nvPr/>
            </p:nvSpPr>
            <p:spPr>
              <a:xfrm>
                <a:off x="2941842" y="3770461"/>
                <a:ext cx="5917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22E53C5-6CE6-5143-92E5-F9D6C7EEBA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1842" y="3770461"/>
                <a:ext cx="591764" cy="461665"/>
              </a:xfrm>
              <a:prstGeom prst="rect">
                <a:avLst/>
              </a:prstGeom>
              <a:blipFill>
                <a:blip r:embed="rId6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B91E2BB-E84F-1B41-939B-B841E0CAAED5}"/>
                  </a:ext>
                </a:extLst>
              </p:cNvPr>
              <p:cNvSpPr/>
              <p:nvPr/>
            </p:nvSpPr>
            <p:spPr>
              <a:xfrm>
                <a:off x="3688131" y="2376865"/>
                <a:ext cx="59176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B91E2BB-E84F-1B41-939B-B841E0CAAE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8131" y="2376865"/>
                <a:ext cx="591765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6F9AD6A-1950-8C42-89AD-49EBEBF4CCE5}"/>
                  </a:ext>
                </a:extLst>
              </p:cNvPr>
              <p:cNvSpPr/>
              <p:nvPr/>
            </p:nvSpPr>
            <p:spPr>
              <a:xfrm>
                <a:off x="5188564" y="3770461"/>
                <a:ext cx="58695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6F9AD6A-1950-8C42-89AD-49EBEBF4CC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8564" y="3770461"/>
                <a:ext cx="586956" cy="461665"/>
              </a:xfrm>
              <a:prstGeom prst="rect">
                <a:avLst/>
              </a:prstGeom>
              <a:blipFill>
                <a:blip r:embed="rId8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779178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A226FD7-FD54-6C40-8097-41039543C9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2396331" y="1825624"/>
            <a:ext cx="4351338" cy="4351338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A6CBA0D-C22C-1C4D-8775-8ECDFB90FEC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314325" y="432028"/>
                <a:ext cx="8515350" cy="1325563"/>
              </a:xfrm>
            </p:spPr>
            <p:txBody>
              <a:bodyPr/>
              <a:lstStyle/>
              <a:p>
                <a:pPr algn="ctr"/>
                <a:r>
                  <a:rPr lang="en-US" dirty="0"/>
                  <a:t>How far away is each point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sz="4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4400" b="1" i="1" smtClean="0">
                        <a:latin typeface="Cambria Math" panose="02040503050406030204" pitchFamily="18" charset="0"/>
                      </a:rPr>
                      <m:t>?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A6CBA0D-C22C-1C4D-8775-8ECDFB90FEC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14325" y="432028"/>
                <a:ext cx="8515350" cy="1325563"/>
              </a:xfrm>
              <a:blipFill>
                <a:blip r:embed="rId3"/>
                <a:stretch>
                  <a:fillRect l="-2683" r="-11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22E53C5-6CE6-5143-92E5-F9D6C7EEBAB1}"/>
                  </a:ext>
                </a:extLst>
              </p:cNvPr>
              <p:cNvSpPr/>
              <p:nvPr/>
            </p:nvSpPr>
            <p:spPr>
              <a:xfrm>
                <a:off x="2941842" y="3770461"/>
                <a:ext cx="5917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22E53C5-6CE6-5143-92E5-F9D6C7EEBA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1842" y="3770461"/>
                <a:ext cx="591764" cy="461665"/>
              </a:xfrm>
              <a:prstGeom prst="rect">
                <a:avLst/>
              </a:prstGeom>
              <a:blipFill>
                <a:blip r:embed="rId4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B91E2BB-E84F-1B41-939B-B841E0CAAED5}"/>
                  </a:ext>
                </a:extLst>
              </p:cNvPr>
              <p:cNvSpPr/>
              <p:nvPr/>
            </p:nvSpPr>
            <p:spPr>
              <a:xfrm>
                <a:off x="3688131" y="2376865"/>
                <a:ext cx="59176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B91E2BB-E84F-1B41-939B-B841E0CAAE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8131" y="2376865"/>
                <a:ext cx="591765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6F9AD6A-1950-8C42-89AD-49EBEBF4CCE5}"/>
                  </a:ext>
                </a:extLst>
              </p:cNvPr>
              <p:cNvSpPr/>
              <p:nvPr/>
            </p:nvSpPr>
            <p:spPr>
              <a:xfrm>
                <a:off x="5188564" y="3770461"/>
                <a:ext cx="58695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6F9AD6A-1950-8C42-89AD-49EBEBF4CC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8564" y="3770461"/>
                <a:ext cx="586956" cy="461665"/>
              </a:xfrm>
              <a:prstGeom prst="rect">
                <a:avLst/>
              </a:prstGeom>
              <a:blipFill>
                <a:blip r:embed="rId6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147055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97E5EB-E4DB-A941-AF77-BE98A5F1B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What does “dimensionality” mean?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35F562-FE81-7741-AB79-CDB616FEBC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2065" y="1920871"/>
            <a:ext cx="4660900" cy="4572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BB62CAF-E806-1941-8182-792ED3A0E092}"/>
                  </a:ext>
                </a:extLst>
              </p:cNvPr>
              <p:cNvSpPr txBox="1"/>
              <p:nvPr/>
            </p:nvSpPr>
            <p:spPr>
              <a:xfrm>
                <a:off x="4507672" y="1736205"/>
                <a:ext cx="26831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two-dimensional space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BB62CAF-E806-1941-8182-792ED3A0E0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7672" y="1736205"/>
                <a:ext cx="2683170" cy="369332"/>
              </a:xfrm>
              <a:prstGeom prst="rect">
                <a:avLst/>
              </a:prstGeom>
              <a:blipFill>
                <a:blip r:embed="rId3"/>
                <a:stretch>
                  <a:fillRect t="-6667" r="-943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C8DC266-8A0F-634B-9E0E-18D48202C20E}"/>
                  </a:ext>
                </a:extLst>
              </p:cNvPr>
              <p:cNvSpPr/>
              <p:nvPr/>
            </p:nvSpPr>
            <p:spPr>
              <a:xfrm>
                <a:off x="4810056" y="2931497"/>
                <a:ext cx="44435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latin typeface="Cambria Math" panose="02040503050406030204" pitchFamily="18" charset="0"/>
                        </a:rPr>
                        <m:t>𝒂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C8DC266-8A0F-634B-9E0E-18D48202C2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0056" y="2931497"/>
                <a:ext cx="444352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EFA1BE41-C3FD-6A4A-8A3A-ED1548CC04B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3424465" y="2073271"/>
            <a:ext cx="46609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2450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A226FD7-FD54-6C40-8097-41039543C9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220662" y="1858281"/>
            <a:ext cx="4351338" cy="4351338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A6CBA0D-C22C-1C4D-8775-8ECDFB90FEC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314325" y="432028"/>
                <a:ext cx="8515350" cy="1325563"/>
              </a:xfrm>
            </p:spPr>
            <p:txBody>
              <a:bodyPr/>
              <a:lstStyle/>
              <a:p>
                <a:pPr algn="ctr"/>
                <a:r>
                  <a:rPr lang="en-US" dirty="0"/>
                  <a:t>How far away is each point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sz="4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4400" b="1" i="1" smtClean="0">
                        <a:latin typeface="Cambria Math" panose="02040503050406030204" pitchFamily="18" charset="0"/>
                      </a:rPr>
                      <m:t>?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A6CBA0D-C22C-1C4D-8775-8ECDFB90FEC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14325" y="432028"/>
                <a:ext cx="8515350" cy="1325563"/>
              </a:xfrm>
              <a:blipFill>
                <a:blip r:embed="rId3"/>
                <a:stretch>
                  <a:fillRect l="-2683" r="-11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22E53C5-6CE6-5143-92E5-F9D6C7EEBAB1}"/>
                  </a:ext>
                </a:extLst>
              </p:cNvPr>
              <p:cNvSpPr/>
              <p:nvPr/>
            </p:nvSpPr>
            <p:spPr>
              <a:xfrm>
                <a:off x="766173" y="3803118"/>
                <a:ext cx="5917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22E53C5-6CE6-5143-92E5-F9D6C7EEBA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173" y="3803118"/>
                <a:ext cx="591764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B91E2BB-E84F-1B41-939B-B841E0CAAED5}"/>
                  </a:ext>
                </a:extLst>
              </p:cNvPr>
              <p:cNvSpPr/>
              <p:nvPr/>
            </p:nvSpPr>
            <p:spPr>
              <a:xfrm>
                <a:off x="1512462" y="2409522"/>
                <a:ext cx="59176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B91E2BB-E84F-1B41-939B-B841E0CAAE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2462" y="2409522"/>
                <a:ext cx="591765" cy="461665"/>
              </a:xfrm>
              <a:prstGeom prst="rect">
                <a:avLst/>
              </a:prstGeom>
              <a:blipFill>
                <a:blip r:embed="rId5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6F9AD6A-1950-8C42-89AD-49EBEBF4CCE5}"/>
                  </a:ext>
                </a:extLst>
              </p:cNvPr>
              <p:cNvSpPr/>
              <p:nvPr/>
            </p:nvSpPr>
            <p:spPr>
              <a:xfrm>
                <a:off x="3012895" y="3803118"/>
                <a:ext cx="58695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6F9AD6A-1950-8C42-89AD-49EBEBF4CC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2895" y="3803118"/>
                <a:ext cx="586956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EF80AAA-FEE5-8F47-9F54-100D7CCDBAB6}"/>
              </a:ext>
            </a:extLst>
          </p:cNvPr>
          <p:cNvCxnSpPr/>
          <p:nvPr/>
        </p:nvCxnSpPr>
        <p:spPr>
          <a:xfrm>
            <a:off x="2104227" y="2892959"/>
            <a:ext cx="0" cy="1393596"/>
          </a:xfrm>
          <a:prstGeom prst="line">
            <a:avLst/>
          </a:prstGeom>
          <a:ln w="1905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29E6F83-7B41-2445-916F-163D571AC0F9}"/>
              </a:ext>
            </a:extLst>
          </p:cNvPr>
          <p:cNvCxnSpPr/>
          <p:nvPr/>
        </p:nvCxnSpPr>
        <p:spPr>
          <a:xfrm flipH="1">
            <a:off x="1347051" y="4297441"/>
            <a:ext cx="746290" cy="0"/>
          </a:xfrm>
          <a:prstGeom prst="line">
            <a:avLst/>
          </a:prstGeom>
          <a:ln w="1905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D60F050-2C9B-B441-95F9-A8D156873D85}"/>
                  </a:ext>
                </a:extLst>
              </p:cNvPr>
              <p:cNvSpPr txBox="1"/>
              <p:nvPr/>
            </p:nvSpPr>
            <p:spPr>
              <a:xfrm>
                <a:off x="4398365" y="2712403"/>
                <a:ext cx="4701415" cy="4778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𝑚𝑎𝑛h𝑎𝑡𝑡𝑎𝑛</m:t>
                          </m:r>
                        </m:sub>
                      </m:sSub>
                      <m:d>
                        <m:dPr>
                          <m:ctrlPr>
                            <a:rPr lang="en-US" sz="24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dirty="0" err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400" i="1" dirty="0" err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sz="2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0,1</m:t>
                          </m:r>
                        </m:sub>
                      </m:sSub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 −</m:t>
                      </m:r>
                      <m:sSub>
                        <m:sSubPr>
                          <m:ctrlPr>
                            <a:rPr lang="en-US" sz="2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1,1</m:t>
                          </m:r>
                        </m:sub>
                      </m:sSub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|</m:t>
                      </m:r>
                    </m:oMath>
                  </m:oMathPara>
                </a14:m>
                <a:endParaRPr lang="en-US" sz="2400" dirty="0">
                  <a:latin typeface="Myriad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D60F050-2C9B-B441-95F9-A8D156873D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8365" y="2712403"/>
                <a:ext cx="4701415" cy="477888"/>
              </a:xfrm>
              <a:prstGeom prst="rect">
                <a:avLst/>
              </a:prstGeom>
              <a:blipFill>
                <a:blip r:embed="rId7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794FE1AF-0C34-FF4A-AA3C-560E4AE29110}"/>
                  </a:ext>
                </a:extLst>
              </p:cNvPr>
              <p:cNvSpPr/>
              <p:nvPr/>
            </p:nvSpPr>
            <p:spPr>
              <a:xfrm>
                <a:off x="4495800" y="3610878"/>
                <a:ext cx="4139851" cy="4778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0,0</m:t>
                          </m:r>
                        </m:sub>
                      </m:sSub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 −</m:t>
                      </m:r>
                      <m:sSub>
                        <m:sSubPr>
                          <m:ctrlPr>
                            <a:rPr lang="en-US" sz="2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1,0</m:t>
                          </m:r>
                        </m:sub>
                      </m:sSub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|+|</m:t>
                      </m:r>
                      <m:sSub>
                        <m:sSubPr>
                          <m:ctrlPr>
                            <a:rPr lang="en-US" sz="2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0,</m:t>
                          </m:r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 −</m:t>
                      </m:r>
                      <m:sSub>
                        <m:sSubPr>
                          <m:ctrlPr>
                            <a:rPr lang="en-US" sz="2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|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794FE1AF-0C34-FF4A-AA3C-560E4AE291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5800" y="3610878"/>
                <a:ext cx="4139851" cy="477888"/>
              </a:xfrm>
              <a:prstGeom prst="rect">
                <a:avLst/>
              </a:prstGeom>
              <a:blipFill>
                <a:blip r:embed="rId8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D3FA9BC8-38B0-B64D-B652-F492C10F0264}"/>
              </a:ext>
            </a:extLst>
          </p:cNvPr>
          <p:cNvSpPr txBox="1"/>
          <p:nvPr/>
        </p:nvSpPr>
        <p:spPr>
          <a:xfrm>
            <a:off x="5721336" y="2050641"/>
            <a:ext cx="24609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b="1" dirty="0">
                <a:latin typeface="Myriad Pro" panose="020B0503030403020204" pitchFamily="34" charset="0"/>
              </a:rPr>
              <a:t>Manhattan distance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9AB1D95-5E3F-B94C-996B-6F8535D6A887}"/>
                  </a:ext>
                </a:extLst>
              </p:cNvPr>
              <p:cNvSpPr/>
              <p:nvPr/>
            </p:nvSpPr>
            <p:spPr>
              <a:xfrm>
                <a:off x="4599998" y="5445017"/>
                <a:ext cx="73821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9AB1D95-5E3F-B94C-996B-6F8535D6A8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9998" y="5445017"/>
                <a:ext cx="738215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6019EFEB-546D-794D-922D-C6D897231AAD}"/>
                  </a:ext>
                </a:extLst>
              </p:cNvPr>
              <p:cNvSpPr/>
              <p:nvPr/>
            </p:nvSpPr>
            <p:spPr>
              <a:xfrm>
                <a:off x="4572000" y="4536059"/>
                <a:ext cx="280461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=|1</m:t>
                      </m:r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2|+|2</m:t>
                      </m:r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4|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6019EFEB-546D-794D-922D-C6D897231A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4536059"/>
                <a:ext cx="2804614" cy="461665"/>
              </a:xfrm>
              <a:prstGeom prst="rect">
                <a:avLst/>
              </a:prstGeom>
              <a:blipFill>
                <a:blip r:embed="rId10"/>
                <a:stretch>
                  <a:fillRect b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368495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D1BA13D-F4C8-DE4F-ABC6-51F3887FE9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8020" y="2062357"/>
            <a:ext cx="8307960" cy="3956171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A6CBA0D-C22C-1C4D-8775-8ECDFB90FEC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314325" y="432028"/>
                <a:ext cx="8515350" cy="1325563"/>
              </a:xfrm>
            </p:spPr>
            <p:txBody>
              <a:bodyPr/>
              <a:lstStyle/>
              <a:p>
                <a:pPr algn="ctr"/>
                <a:r>
                  <a:rPr lang="en-US" dirty="0"/>
                  <a:t>How far away is each point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sz="4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4400" b="1" i="1" smtClean="0">
                        <a:latin typeface="Cambria Math" panose="02040503050406030204" pitchFamily="18" charset="0"/>
                      </a:rPr>
                      <m:t>?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A6CBA0D-C22C-1C4D-8775-8ECDFB90FEC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14325" y="432028"/>
                <a:ext cx="8515350" cy="1325563"/>
              </a:xfrm>
              <a:blipFill>
                <a:blip r:embed="rId3"/>
                <a:stretch>
                  <a:fillRect l="-2683" r="-11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22E53C5-6CE6-5143-92E5-F9D6C7EEBAB1}"/>
                  </a:ext>
                </a:extLst>
              </p:cNvPr>
              <p:cNvSpPr/>
              <p:nvPr/>
            </p:nvSpPr>
            <p:spPr>
              <a:xfrm>
                <a:off x="924506" y="4307788"/>
                <a:ext cx="5917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22E53C5-6CE6-5143-92E5-F9D6C7EEBA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4506" y="4307788"/>
                <a:ext cx="591764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B91E2BB-E84F-1B41-939B-B841E0CAAED5}"/>
                  </a:ext>
                </a:extLst>
              </p:cNvPr>
              <p:cNvSpPr/>
              <p:nvPr/>
            </p:nvSpPr>
            <p:spPr>
              <a:xfrm>
                <a:off x="1585954" y="2597048"/>
                <a:ext cx="59176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B91E2BB-E84F-1B41-939B-B841E0CAAE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5954" y="2597048"/>
                <a:ext cx="591765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6F9AD6A-1950-8C42-89AD-49EBEBF4CCE5}"/>
                  </a:ext>
                </a:extLst>
              </p:cNvPr>
              <p:cNvSpPr/>
              <p:nvPr/>
            </p:nvSpPr>
            <p:spPr>
              <a:xfrm>
                <a:off x="3293776" y="3846123"/>
                <a:ext cx="58695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6F9AD6A-1950-8C42-89AD-49EBEBF4CC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3776" y="3846123"/>
                <a:ext cx="586956" cy="461665"/>
              </a:xfrm>
              <a:prstGeom prst="rect">
                <a:avLst/>
              </a:prstGeom>
              <a:blipFill>
                <a:blip r:embed="rId6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1D9A9102-02DA-5C4A-8639-BE7AACF5DE2C}"/>
                  </a:ext>
                </a:extLst>
              </p:cNvPr>
              <p:cNvSpPr/>
              <p:nvPr/>
            </p:nvSpPr>
            <p:spPr>
              <a:xfrm>
                <a:off x="5337822" y="4307788"/>
                <a:ext cx="5917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1D9A9102-02DA-5C4A-8639-BE7AACF5DE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7822" y="4307788"/>
                <a:ext cx="591764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3006F77F-180B-3849-ABEF-B5C85DDB068E}"/>
                  </a:ext>
                </a:extLst>
              </p:cNvPr>
              <p:cNvSpPr/>
              <p:nvPr/>
            </p:nvSpPr>
            <p:spPr>
              <a:xfrm>
                <a:off x="5999270" y="2597048"/>
                <a:ext cx="59176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3006F77F-180B-3849-ABEF-B5C85DDB06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9270" y="2597048"/>
                <a:ext cx="591765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F991A62E-D8E9-3A49-A511-E87E1C13EAF8}"/>
                  </a:ext>
                </a:extLst>
              </p:cNvPr>
              <p:cNvSpPr/>
              <p:nvPr/>
            </p:nvSpPr>
            <p:spPr>
              <a:xfrm>
                <a:off x="7707092" y="3846123"/>
                <a:ext cx="58695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F991A62E-D8E9-3A49-A511-E87E1C13EA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7092" y="3846123"/>
                <a:ext cx="586956" cy="461665"/>
              </a:xfrm>
              <a:prstGeom prst="rect">
                <a:avLst/>
              </a:prstGeom>
              <a:blipFill>
                <a:blip r:embed="rId9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285327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F1A9B60-676B-9C47-856C-76CD1E2E8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531223"/>
            <a:ext cx="7886700" cy="1035510"/>
          </a:xfrm>
        </p:spPr>
        <p:txBody>
          <a:bodyPr>
            <a:normAutofit fontScale="90000"/>
          </a:bodyPr>
          <a:lstStyle/>
          <a:p>
            <a:r>
              <a:rPr lang="en-US" sz="7200" dirty="0"/>
              <a:t>Exercise!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214F30A-8D68-9B40-BA30-EAEDC8DFF1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661083"/>
            <a:ext cx="7886700" cy="544550"/>
          </a:xfrm>
        </p:spPr>
        <p:txBody>
          <a:bodyPr>
            <a:normAutofit/>
          </a:bodyPr>
          <a:lstStyle/>
          <a:p>
            <a:r>
              <a:rPr lang="en-US" sz="3200" dirty="0"/>
              <a:t>Calculating distances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0D3DD2B-824E-4342-A364-7BC92A9306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677" t="17243"/>
          <a:stretch/>
        </p:blipFill>
        <p:spPr>
          <a:xfrm>
            <a:off x="439838" y="2528894"/>
            <a:ext cx="3940919" cy="379788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AB4D432-2309-5C49-A6E7-C46EEE5193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7584" b="79753"/>
          <a:stretch/>
        </p:blipFill>
        <p:spPr>
          <a:xfrm>
            <a:off x="4224204" y="2777348"/>
            <a:ext cx="695591" cy="111381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0BFD48F-04F3-0F4D-9D7C-8C5F896A9805}"/>
              </a:ext>
            </a:extLst>
          </p:cNvPr>
          <p:cNvSpPr txBox="1"/>
          <p:nvPr/>
        </p:nvSpPr>
        <p:spPr>
          <a:xfrm>
            <a:off x="4272605" y="2528894"/>
            <a:ext cx="6014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 err="1">
                <a:latin typeface="Myriad Pro" panose="020B0503030403020204" pitchFamily="34" charset="0"/>
              </a:rPr>
              <a:t>Dist</a:t>
            </a:r>
            <a:endParaRPr lang="en-US" sz="2000" dirty="0">
              <a:latin typeface="Myriad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79844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F1A9B60-676B-9C47-856C-76CD1E2E8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531223"/>
            <a:ext cx="7886700" cy="1035510"/>
          </a:xfrm>
        </p:spPr>
        <p:txBody>
          <a:bodyPr>
            <a:normAutofit fontScale="90000"/>
          </a:bodyPr>
          <a:lstStyle/>
          <a:p>
            <a:r>
              <a:rPr lang="en-US" sz="7200" dirty="0"/>
              <a:t>Exercise!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214F30A-8D68-9B40-BA30-EAEDC8DFF1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661083"/>
            <a:ext cx="7886700" cy="544550"/>
          </a:xfrm>
        </p:spPr>
        <p:txBody>
          <a:bodyPr>
            <a:normAutofit/>
          </a:bodyPr>
          <a:lstStyle/>
          <a:p>
            <a:r>
              <a:rPr lang="en-US" sz="3200" dirty="0"/>
              <a:t>Calculating distances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0D3DD2B-824E-4342-A364-7BC92A9306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677" t="17243"/>
          <a:stretch/>
        </p:blipFill>
        <p:spPr>
          <a:xfrm>
            <a:off x="439838" y="2528894"/>
            <a:ext cx="3940919" cy="379788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AB4D432-2309-5C49-A6E7-C46EEE5193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7584" b="79753"/>
          <a:stretch/>
        </p:blipFill>
        <p:spPr>
          <a:xfrm>
            <a:off x="4178461" y="2783633"/>
            <a:ext cx="985395" cy="157786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0BFD48F-04F3-0F4D-9D7C-8C5F896A9805}"/>
              </a:ext>
            </a:extLst>
          </p:cNvPr>
          <p:cNvSpPr txBox="1"/>
          <p:nvPr/>
        </p:nvSpPr>
        <p:spPr>
          <a:xfrm>
            <a:off x="4272605" y="2528894"/>
            <a:ext cx="6014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 err="1">
                <a:latin typeface="Myriad Pro" panose="020B0503030403020204" pitchFamily="34" charset="0"/>
              </a:rPr>
              <a:t>Dist</a:t>
            </a:r>
            <a:endParaRPr lang="en-US" sz="2000" dirty="0">
              <a:latin typeface="Myriad Pro" panose="020B0503030403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4462B6-4426-8E43-BA7E-2AC63FD9CBD4}"/>
              </a:ext>
            </a:extLst>
          </p:cNvPr>
          <p:cNvSpPr txBox="1"/>
          <p:nvPr/>
        </p:nvSpPr>
        <p:spPr>
          <a:xfrm>
            <a:off x="5534246" y="1796345"/>
            <a:ext cx="3368233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dirty="0">
                <a:latin typeface="Myriad Pro" panose="020B0503030403020204" pitchFamily="34" charset="0"/>
              </a:rPr>
              <a:t>Distance defines </a:t>
            </a:r>
            <a:r>
              <a:rPr lang="en-US" sz="2400" b="1" dirty="0">
                <a:latin typeface="Myriad Pro" panose="020B0503030403020204" pitchFamily="34" charset="0"/>
              </a:rPr>
              <a:t>structure</a:t>
            </a:r>
            <a:r>
              <a:rPr lang="en-US" sz="2400" dirty="0">
                <a:latin typeface="Myriad Pro" panose="020B0503030403020204" pitchFamily="34" charset="0"/>
              </a:rPr>
              <a:t> in a dataset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latin typeface="Myriad Pro" panose="020B0503030403020204" pitchFamily="34" charset="0"/>
              </a:rPr>
              <a:t>How </a:t>
            </a:r>
            <a:r>
              <a:rPr lang="en-US" sz="2400" b="1" dirty="0">
                <a:latin typeface="Myriad Pro" panose="020B0503030403020204" pitchFamily="34" charset="0"/>
              </a:rPr>
              <a:t>different</a:t>
            </a:r>
            <a:r>
              <a:rPr lang="en-US" sz="2400" dirty="0">
                <a:latin typeface="Myriad Pro" panose="020B0503030403020204" pitchFamily="34" charset="0"/>
              </a:rPr>
              <a:t> are two data points?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latin typeface="Myriad Pro" panose="020B0503030403020204" pitchFamily="34" charset="0"/>
              </a:rPr>
              <a:t>How many </a:t>
            </a:r>
            <a:r>
              <a:rPr lang="en-US" sz="2400" b="1" dirty="0">
                <a:latin typeface="Myriad Pro" panose="020B0503030403020204" pitchFamily="34" charset="0"/>
              </a:rPr>
              <a:t>types </a:t>
            </a:r>
            <a:r>
              <a:rPr lang="en-US" sz="2400" dirty="0">
                <a:latin typeface="Myriad Pro" panose="020B0503030403020204" pitchFamily="34" charset="0"/>
              </a:rPr>
              <a:t>exist in my dataset?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latin typeface="Myriad Pro" panose="020B0503030403020204" pitchFamily="34" charset="0"/>
              </a:rPr>
              <a:t>Which types are </a:t>
            </a:r>
            <a:r>
              <a:rPr lang="en-US" sz="2400" b="1" dirty="0">
                <a:latin typeface="Myriad Pro" panose="020B0503030403020204" pitchFamily="34" charset="0"/>
              </a:rPr>
              <a:t>closest</a:t>
            </a:r>
            <a:r>
              <a:rPr lang="en-US" sz="2400" dirty="0">
                <a:latin typeface="Myriad Pro" panose="020B0503030403020204" pitchFamily="34" charset="0"/>
              </a:rPr>
              <a:t> to each other?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latin typeface="Myriad Pro" panose="020B0503030403020204" pitchFamily="34" charset="0"/>
              </a:rPr>
              <a:t>Which </a:t>
            </a:r>
            <a:r>
              <a:rPr lang="en-US" sz="2400" b="1" dirty="0">
                <a:latin typeface="Myriad Pro" panose="020B0503030403020204" pitchFamily="34" charset="0"/>
              </a:rPr>
              <a:t>features</a:t>
            </a:r>
            <a:r>
              <a:rPr lang="en-US" sz="2400" dirty="0">
                <a:latin typeface="Myriad Pro" panose="020B0503030403020204" pitchFamily="34" charset="0"/>
              </a:rPr>
              <a:t> vary between dissimilar groups of data?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 dirty="0">
              <a:latin typeface="Myriad Pro" panose="020B0503030403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 dirty="0">
              <a:latin typeface="Myriad Pro" panose="020B0503030403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 dirty="0">
              <a:latin typeface="Myriad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88818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B02BCC4-A274-5C4D-A380-11378CDE3A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9130" y="1860753"/>
            <a:ext cx="5427860" cy="33825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BD19B93-E558-7A4B-AE4A-B2748A69E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manifold?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991790-1A72-E742-A631-018BA1C182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9056" y="2315183"/>
            <a:ext cx="3886200" cy="3861780"/>
          </a:xfrm>
        </p:spPr>
        <p:txBody>
          <a:bodyPr>
            <a:normAutofit/>
          </a:bodyPr>
          <a:lstStyle/>
          <a:p>
            <a:r>
              <a:rPr lang="en-US" sz="2800" dirty="0"/>
              <a:t>Locally smooth</a:t>
            </a:r>
          </a:p>
          <a:p>
            <a:endParaRPr lang="en-US" sz="2800" dirty="0"/>
          </a:p>
          <a:p>
            <a:r>
              <a:rPr lang="en-US" sz="2800" dirty="0"/>
              <a:t>Locally Euclidean</a:t>
            </a:r>
          </a:p>
          <a:p>
            <a:endParaRPr lang="en-US" sz="2800" dirty="0"/>
          </a:p>
          <a:p>
            <a:r>
              <a:rPr lang="en-US" sz="2800" dirty="0"/>
              <a:t>Generally, lower dimensional than the ambient space (i.e. a subspace)</a:t>
            </a:r>
          </a:p>
          <a:p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A6AC8FF-47D3-0F4C-9B53-CF65000EEBDC}"/>
                  </a:ext>
                </a:extLst>
              </p:cNvPr>
              <p:cNvSpPr txBox="1"/>
              <p:nvPr/>
            </p:nvSpPr>
            <p:spPr>
              <a:xfrm>
                <a:off x="4245256" y="1915073"/>
                <a:ext cx="159954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2000" dirty="0">
                    <a:latin typeface="Myriad Pro" panose="020B0503030403020204" pitchFamily="34" charset="0"/>
                  </a:rPr>
                  <a:t>Surface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endParaRPr lang="en-US" sz="2000" dirty="0">
                  <a:latin typeface="Myriad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A6AC8FF-47D3-0F4C-9B53-CF65000EEB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5256" y="1915073"/>
                <a:ext cx="1599540" cy="400110"/>
              </a:xfrm>
              <a:prstGeom prst="rect">
                <a:avLst/>
              </a:prstGeom>
              <a:blipFill>
                <a:blip r:embed="rId4"/>
                <a:stretch>
                  <a:fillRect l="-3150" t="-6250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CC53C91-A74D-664D-87FA-8A88D86FEA90}"/>
                  </a:ext>
                </a:extLst>
              </p:cNvPr>
              <p:cNvSpPr txBox="1"/>
              <p:nvPr/>
            </p:nvSpPr>
            <p:spPr>
              <a:xfrm>
                <a:off x="6861597" y="1915073"/>
                <a:ext cx="192334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2000" dirty="0">
                    <a:latin typeface="Myriad Pro" panose="020B0503030403020204" pitchFamily="34" charset="0"/>
                  </a:rPr>
                  <a:t>Local view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000" dirty="0">
                  <a:latin typeface="Myriad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CC53C91-A74D-664D-87FA-8A88D86FEA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1597" y="1915073"/>
                <a:ext cx="1923347" cy="400110"/>
              </a:xfrm>
              <a:prstGeom prst="rect">
                <a:avLst/>
              </a:prstGeom>
              <a:blipFill>
                <a:blip r:embed="rId5"/>
                <a:stretch>
                  <a:fillRect l="-3289" t="-6250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578293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19B93-E558-7A4B-AE4A-B2748A69E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manifolds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2A59A20-423A-214A-B34D-0F70A9A2C8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682" y="1690692"/>
            <a:ext cx="1397000" cy="2120900"/>
          </a:xfrm>
          <a:prstGeom prst="rect">
            <a:avLst/>
          </a:prstGeom>
        </p:spPr>
      </p:pic>
      <p:pic>
        <p:nvPicPr>
          <p:cNvPr id="10244" name="Picture 4">
            <a:extLst>
              <a:ext uri="{FF2B5EF4-FFF2-40B4-BE49-F238E27FC236}">
                <a16:creationId xmlns:a16="http://schemas.microsoft.com/office/drawing/2014/main" id="{33E4A40E-C84E-6F4C-8A8B-742BB83EA5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5703" y="1850189"/>
            <a:ext cx="1582709" cy="1662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>
            <a:extLst>
              <a:ext uri="{FF2B5EF4-FFF2-40B4-BE49-F238E27FC236}">
                <a16:creationId xmlns:a16="http://schemas.microsoft.com/office/drawing/2014/main" id="{798AB530-753A-B042-BDD4-01A639AA87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391" y="4079595"/>
            <a:ext cx="1797582" cy="1735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 descr="MobiusStrip">
            <a:extLst>
              <a:ext uri="{FF2B5EF4-FFF2-40B4-BE49-F238E27FC236}">
                <a16:creationId xmlns:a16="http://schemas.microsoft.com/office/drawing/2014/main" id="{9ED1D10F-9CF7-2640-BF2C-E5A35B351B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6253" y="3998912"/>
            <a:ext cx="2240365" cy="1662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AB39D11-585D-A44B-9E43-EA3B5399C0DC}"/>
              </a:ext>
            </a:extLst>
          </p:cNvPr>
          <p:cNvSpPr txBox="1"/>
          <p:nvPr/>
        </p:nvSpPr>
        <p:spPr>
          <a:xfrm>
            <a:off x="56518" y="6539939"/>
            <a:ext cx="7328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00" dirty="0">
                <a:latin typeface="Myriad Pro" panose="020B0503030403020204" pitchFamily="34" charset="0"/>
              </a:rPr>
              <a:t>Wolfram</a:t>
            </a:r>
          </a:p>
        </p:txBody>
      </p:sp>
    </p:spTree>
    <p:extLst>
      <p:ext uri="{BB962C8B-B14F-4D97-AF65-F5344CB8AC3E}">
        <p14:creationId xmlns:p14="http://schemas.microsoft.com/office/powerpoint/2010/main" val="27857263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19B93-E558-7A4B-AE4A-B2748A69E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manifolds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2A59A20-423A-214A-B34D-0F70A9A2C8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682" y="1690692"/>
            <a:ext cx="1397000" cy="2120900"/>
          </a:xfrm>
          <a:prstGeom prst="rect">
            <a:avLst/>
          </a:prstGeom>
        </p:spPr>
      </p:pic>
      <p:pic>
        <p:nvPicPr>
          <p:cNvPr id="10244" name="Picture 4">
            <a:extLst>
              <a:ext uri="{FF2B5EF4-FFF2-40B4-BE49-F238E27FC236}">
                <a16:creationId xmlns:a16="http://schemas.microsoft.com/office/drawing/2014/main" id="{33E4A40E-C84E-6F4C-8A8B-742BB83EA5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5703" y="1850189"/>
            <a:ext cx="1582709" cy="1662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>
            <a:extLst>
              <a:ext uri="{FF2B5EF4-FFF2-40B4-BE49-F238E27FC236}">
                <a16:creationId xmlns:a16="http://schemas.microsoft.com/office/drawing/2014/main" id="{798AB530-753A-B042-BDD4-01A639AA87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391" y="4079595"/>
            <a:ext cx="1797582" cy="1735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 descr="MobiusStrip">
            <a:extLst>
              <a:ext uri="{FF2B5EF4-FFF2-40B4-BE49-F238E27FC236}">
                <a16:creationId xmlns:a16="http://schemas.microsoft.com/office/drawing/2014/main" id="{9ED1D10F-9CF7-2640-BF2C-E5A35B351B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6253" y="3998912"/>
            <a:ext cx="2240365" cy="1662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AB39D11-585D-A44B-9E43-EA3B5399C0DC}"/>
              </a:ext>
            </a:extLst>
          </p:cNvPr>
          <p:cNvSpPr txBox="1"/>
          <p:nvPr/>
        </p:nvSpPr>
        <p:spPr>
          <a:xfrm>
            <a:off x="56518" y="6539939"/>
            <a:ext cx="7328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00" dirty="0">
                <a:latin typeface="Myriad Pro" panose="020B0503030403020204" pitchFamily="34" charset="0"/>
              </a:rPr>
              <a:t>Wolfram</a:t>
            </a: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9098395D-AAE2-0248-8B05-2DD1126CFD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4639" y="2326520"/>
            <a:ext cx="3801102" cy="2996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0284EF2-7748-5F48-A034-65254149E433}"/>
              </a:ext>
            </a:extLst>
          </p:cNvPr>
          <p:cNvSpPr txBox="1"/>
          <p:nvPr/>
        </p:nvSpPr>
        <p:spPr>
          <a:xfrm>
            <a:off x="5379090" y="1864855"/>
            <a:ext cx="33522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latin typeface="Myriad Pro" panose="020B0503030403020204" pitchFamily="34" charset="0"/>
              </a:rPr>
              <a:t>Waddington’s landscape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9DAB2D7-0EB7-5B41-8C3A-482100BD7CB4}"/>
              </a:ext>
            </a:extLst>
          </p:cNvPr>
          <p:cNvSpPr txBox="1"/>
          <p:nvPr/>
        </p:nvSpPr>
        <p:spPr>
          <a:xfrm>
            <a:off x="8103217" y="6539939"/>
            <a:ext cx="9236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00" dirty="0" err="1">
                <a:latin typeface="Myriad Pro" panose="020B0503030403020204" pitchFamily="34" charset="0"/>
              </a:rPr>
              <a:t>ptglab.com</a:t>
            </a:r>
            <a:endParaRPr lang="en-US" sz="1200" dirty="0">
              <a:latin typeface="Myriad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448774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19B93-E558-7A4B-AE4A-B2748A69E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manifolds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2A59A20-423A-214A-B34D-0F70A9A2C8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682" y="1690692"/>
            <a:ext cx="1397000" cy="2120900"/>
          </a:xfrm>
          <a:prstGeom prst="rect">
            <a:avLst/>
          </a:prstGeom>
        </p:spPr>
      </p:pic>
      <p:pic>
        <p:nvPicPr>
          <p:cNvPr id="10244" name="Picture 4">
            <a:extLst>
              <a:ext uri="{FF2B5EF4-FFF2-40B4-BE49-F238E27FC236}">
                <a16:creationId xmlns:a16="http://schemas.microsoft.com/office/drawing/2014/main" id="{33E4A40E-C84E-6F4C-8A8B-742BB83EA5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5703" y="1850189"/>
            <a:ext cx="1582709" cy="1662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>
            <a:extLst>
              <a:ext uri="{FF2B5EF4-FFF2-40B4-BE49-F238E27FC236}">
                <a16:creationId xmlns:a16="http://schemas.microsoft.com/office/drawing/2014/main" id="{798AB530-753A-B042-BDD4-01A639AA87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391" y="4079595"/>
            <a:ext cx="1797582" cy="1735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 descr="MobiusStrip">
            <a:extLst>
              <a:ext uri="{FF2B5EF4-FFF2-40B4-BE49-F238E27FC236}">
                <a16:creationId xmlns:a16="http://schemas.microsoft.com/office/drawing/2014/main" id="{9ED1D10F-9CF7-2640-BF2C-E5A35B351B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6253" y="3998912"/>
            <a:ext cx="2240365" cy="1662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AB39D11-585D-A44B-9E43-EA3B5399C0DC}"/>
              </a:ext>
            </a:extLst>
          </p:cNvPr>
          <p:cNvSpPr txBox="1"/>
          <p:nvPr/>
        </p:nvSpPr>
        <p:spPr>
          <a:xfrm>
            <a:off x="56518" y="6539939"/>
            <a:ext cx="7328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00" dirty="0">
                <a:latin typeface="Myriad Pro" panose="020B0503030403020204" pitchFamily="34" charset="0"/>
              </a:rPr>
              <a:t>Wolfram</a:t>
            </a: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9098395D-AAE2-0248-8B05-2DD1126CFD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4639" y="2326520"/>
            <a:ext cx="3801102" cy="2996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0284EF2-7748-5F48-A034-65254149E433}"/>
              </a:ext>
            </a:extLst>
          </p:cNvPr>
          <p:cNvSpPr txBox="1"/>
          <p:nvPr/>
        </p:nvSpPr>
        <p:spPr>
          <a:xfrm>
            <a:off x="5379090" y="1864855"/>
            <a:ext cx="33522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latin typeface="Myriad Pro" panose="020B0503030403020204" pitchFamily="34" charset="0"/>
              </a:rPr>
              <a:t>Waddington’s landscape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9DAB2D7-0EB7-5B41-8C3A-482100BD7CB4}"/>
              </a:ext>
            </a:extLst>
          </p:cNvPr>
          <p:cNvSpPr txBox="1"/>
          <p:nvPr/>
        </p:nvSpPr>
        <p:spPr>
          <a:xfrm>
            <a:off x="8103217" y="6539939"/>
            <a:ext cx="9236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00" dirty="0" err="1">
                <a:latin typeface="Myriad Pro" panose="020B0503030403020204" pitchFamily="34" charset="0"/>
              </a:rPr>
              <a:t>ptglab.com</a:t>
            </a:r>
            <a:endParaRPr lang="en-US" sz="1200" dirty="0">
              <a:latin typeface="Myriad Pro" panose="020B0503030403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BEBC0E-938C-D543-A51E-6B86898E1D87}"/>
              </a:ext>
            </a:extLst>
          </p:cNvPr>
          <p:cNvSpPr txBox="1"/>
          <p:nvPr/>
        </p:nvSpPr>
        <p:spPr>
          <a:xfrm>
            <a:off x="5154639" y="5497172"/>
            <a:ext cx="38011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latin typeface="Myriad Pro" panose="020B0503030403020204" pitchFamily="34" charset="0"/>
              </a:rPr>
              <a:t>Smooth transitions between states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latin typeface="Myriad Pro" panose="020B0503030403020204" pitchFamily="34" charset="0"/>
              </a:rPr>
              <a:t>Small changes in gene expression are linear</a:t>
            </a:r>
          </a:p>
        </p:txBody>
      </p:sp>
    </p:spTree>
    <p:extLst>
      <p:ext uri="{BB962C8B-B14F-4D97-AF65-F5344CB8AC3E}">
        <p14:creationId xmlns:p14="http://schemas.microsoft.com/office/powerpoint/2010/main" val="195541437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6F00AEA-4B5F-8B4C-8200-C459CEB08C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075567" y="0"/>
            <a:ext cx="7068433" cy="6858000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65F5F61-5A75-FD46-987B-E6737E39BA3A}"/>
              </a:ext>
            </a:extLst>
          </p:cNvPr>
          <p:cNvSpPr txBox="1"/>
          <p:nvPr/>
        </p:nvSpPr>
        <p:spPr>
          <a:xfrm>
            <a:off x="261257" y="2551837"/>
            <a:ext cx="148441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Myriad Pro" panose="020B0503030403020204" pitchFamily="34" charset="0"/>
              </a:rPr>
              <a:t>NHV</a:t>
            </a:r>
          </a:p>
          <a:p>
            <a:pPr algn="ctr"/>
            <a:endParaRPr lang="en-US" sz="3600" b="1" dirty="0">
              <a:latin typeface="Myriad Pro" panose="020B0503030403020204" pitchFamily="34" charset="0"/>
            </a:endParaRPr>
          </a:p>
          <a:p>
            <a:pPr algn="ctr"/>
            <a:r>
              <a:rPr lang="en-US" sz="3600" b="1" dirty="0">
                <a:latin typeface="Myriad Pro" panose="020B0503030403020204" pitchFamily="34" charset="0"/>
              </a:rPr>
              <a:t>MEX</a:t>
            </a:r>
          </a:p>
        </p:txBody>
      </p:sp>
      <p:sp>
        <p:nvSpPr>
          <p:cNvPr id="9" name="Down Arrow 8">
            <a:extLst>
              <a:ext uri="{FF2B5EF4-FFF2-40B4-BE49-F238E27FC236}">
                <a16:creationId xmlns:a16="http://schemas.microsoft.com/office/drawing/2014/main" id="{C276483E-D108-1D44-B5BB-0C5B4A549D13}"/>
              </a:ext>
            </a:extLst>
          </p:cNvPr>
          <p:cNvSpPr/>
          <p:nvPr/>
        </p:nvSpPr>
        <p:spPr>
          <a:xfrm>
            <a:off x="896587" y="3256808"/>
            <a:ext cx="213756" cy="34438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1212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5CDF1A-D153-4341-A3CF-930D74D46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far is NHV -&gt; MEX?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FDD0381-2B01-504E-9ECF-4A03FE9330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04747" y="1421863"/>
            <a:ext cx="5334506" cy="5334506"/>
          </a:xfrm>
        </p:spPr>
      </p:pic>
    </p:spTree>
    <p:extLst>
      <p:ext uri="{BB962C8B-B14F-4D97-AF65-F5344CB8AC3E}">
        <p14:creationId xmlns:p14="http://schemas.microsoft.com/office/powerpoint/2010/main" val="41917750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97E5EB-E4DB-A941-AF77-BE98A5F1B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What does “dimensionality” mean?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35F562-FE81-7741-AB79-CDB616FEBC2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272065" y="1920871"/>
            <a:ext cx="4660900" cy="4572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BB62CAF-E806-1941-8182-792ED3A0E092}"/>
                  </a:ext>
                </a:extLst>
              </p:cNvPr>
              <p:cNvSpPr txBox="1"/>
              <p:nvPr/>
            </p:nvSpPr>
            <p:spPr>
              <a:xfrm>
                <a:off x="4507672" y="1736205"/>
                <a:ext cx="26831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two-dimensional space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BB62CAF-E806-1941-8182-792ED3A0E0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7672" y="1736205"/>
                <a:ext cx="2683170" cy="369332"/>
              </a:xfrm>
              <a:prstGeom prst="rect">
                <a:avLst/>
              </a:prstGeom>
              <a:blipFill>
                <a:blip r:embed="rId3"/>
                <a:stretch>
                  <a:fillRect t="-6667" r="-943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65399C2-02D4-8345-89D3-40720CADBE52}"/>
                  </a:ext>
                </a:extLst>
              </p:cNvPr>
              <p:cNvSpPr txBox="1"/>
              <p:nvPr/>
            </p:nvSpPr>
            <p:spPr>
              <a:xfrm>
                <a:off x="757609" y="2340429"/>
                <a:ext cx="106118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65399C2-02D4-8345-89D3-40720CADBE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609" y="2340429"/>
                <a:ext cx="1061188" cy="369332"/>
              </a:xfrm>
              <a:prstGeom prst="rect">
                <a:avLst/>
              </a:prstGeom>
              <a:blipFill>
                <a:blip r:embed="rId4"/>
                <a:stretch>
                  <a:fillRect l="-4819" t="-3333" r="-1205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653C00F-054A-C14B-A09E-CFAD7132D16A}"/>
                  </a:ext>
                </a:extLst>
              </p:cNvPr>
              <p:cNvSpPr txBox="1"/>
              <p:nvPr/>
            </p:nvSpPr>
            <p:spPr>
              <a:xfrm>
                <a:off x="760183" y="2804887"/>
                <a:ext cx="141961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=[1,2]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653C00F-054A-C14B-A09E-CFAD7132D1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183" y="2804887"/>
                <a:ext cx="1419619" cy="369332"/>
              </a:xfrm>
              <a:prstGeom prst="rect">
                <a:avLst/>
              </a:prstGeom>
              <a:blipFill>
                <a:blip r:embed="rId5"/>
                <a:stretch>
                  <a:fillRect l="-3571" r="-6250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395CA57-6CC0-7145-974D-D6DE27D4257C}"/>
                  </a:ext>
                </a:extLst>
              </p:cNvPr>
              <p:cNvSpPr txBox="1"/>
              <p:nvPr/>
            </p:nvSpPr>
            <p:spPr>
              <a:xfrm>
                <a:off x="1338015" y="3447117"/>
                <a:ext cx="2814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395CA57-6CC0-7145-974D-D6DE27D425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8015" y="3447117"/>
                <a:ext cx="281423" cy="276999"/>
              </a:xfrm>
              <a:prstGeom prst="rect">
                <a:avLst/>
              </a:prstGeom>
              <a:blipFill>
                <a:blip r:embed="rId6"/>
                <a:stretch>
                  <a:fillRect l="-8333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7B5C8C7-4875-9A4D-A8F9-FB3E46962454}"/>
                  </a:ext>
                </a:extLst>
              </p:cNvPr>
              <p:cNvSpPr txBox="1"/>
              <p:nvPr/>
            </p:nvSpPr>
            <p:spPr>
              <a:xfrm>
                <a:off x="2015768" y="3447116"/>
                <a:ext cx="27610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7B5C8C7-4875-9A4D-A8F9-FB3E469624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5768" y="3447116"/>
                <a:ext cx="276101" cy="276999"/>
              </a:xfrm>
              <a:prstGeom prst="rect">
                <a:avLst/>
              </a:prstGeom>
              <a:blipFill>
                <a:blip r:embed="rId7"/>
                <a:stretch>
                  <a:fillRect l="-9091" r="-4545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A45764D-53EC-DB49-9C8A-CA380371DB41}"/>
              </a:ext>
            </a:extLst>
          </p:cNvPr>
          <p:cNvCxnSpPr>
            <a:cxnSpLocks/>
            <a:stCxn id="9" idx="0"/>
          </p:cNvCxnSpPr>
          <p:nvPr/>
        </p:nvCxnSpPr>
        <p:spPr>
          <a:xfrm flipV="1">
            <a:off x="1478727" y="3174219"/>
            <a:ext cx="226283" cy="2728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CD97C83-AD1A-244C-9B7B-781F0616507F}"/>
              </a:ext>
            </a:extLst>
          </p:cNvPr>
          <p:cNvCxnSpPr>
            <a:cxnSpLocks/>
            <a:stCxn id="10" idx="0"/>
          </p:cNvCxnSpPr>
          <p:nvPr/>
        </p:nvCxnSpPr>
        <p:spPr>
          <a:xfrm flipH="1" flipV="1">
            <a:off x="1924876" y="3173998"/>
            <a:ext cx="228943" cy="2731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C8DC266-8A0F-634B-9E0E-18D48202C20E}"/>
                  </a:ext>
                </a:extLst>
              </p:cNvPr>
              <p:cNvSpPr/>
              <p:nvPr/>
            </p:nvSpPr>
            <p:spPr>
              <a:xfrm>
                <a:off x="4676374" y="2931497"/>
                <a:ext cx="5917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C8DC266-8A0F-634B-9E0E-18D48202C2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6374" y="2931497"/>
                <a:ext cx="591764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0F38C3EE-54F2-C646-BE9F-D563959151E6}"/>
              </a:ext>
            </a:extLst>
          </p:cNvPr>
          <p:cNvSpPr txBox="1"/>
          <p:nvPr/>
        </p:nvSpPr>
        <p:spPr>
          <a:xfrm>
            <a:off x="126673" y="1785818"/>
            <a:ext cx="8611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latin typeface="Myriad Pro" panose="020B0503030403020204" pitchFamily="34" charset="0"/>
              </a:rPr>
              <a:t>vector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E7D4AEB-1176-A942-8A5D-BD6C491DADDF}"/>
              </a:ext>
            </a:extLst>
          </p:cNvPr>
          <p:cNvCxnSpPr>
            <a:cxnSpLocks/>
          </p:cNvCxnSpPr>
          <p:nvPr/>
        </p:nvCxnSpPr>
        <p:spPr>
          <a:xfrm>
            <a:off x="529808" y="2140208"/>
            <a:ext cx="274864" cy="2728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A1F0CD4E-2091-6147-A1B2-307009D0846A}"/>
              </a:ext>
            </a:extLst>
          </p:cNvPr>
          <p:cNvSpPr txBox="1"/>
          <p:nvPr/>
        </p:nvSpPr>
        <p:spPr>
          <a:xfrm>
            <a:off x="1257076" y="1785818"/>
            <a:ext cx="20168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latin typeface="Myriad Pro" panose="020B0503030403020204" pitchFamily="34" charset="0"/>
              </a:rPr>
              <a:t>coordinate space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C39F268-8543-4E47-ADE7-172108A9143D}"/>
              </a:ext>
            </a:extLst>
          </p:cNvPr>
          <p:cNvCxnSpPr>
            <a:cxnSpLocks/>
            <a:stCxn id="23" idx="2"/>
          </p:cNvCxnSpPr>
          <p:nvPr/>
        </p:nvCxnSpPr>
        <p:spPr>
          <a:xfrm flipH="1">
            <a:off x="1676194" y="2185928"/>
            <a:ext cx="589332" cy="1677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C333CE1D-3ABA-9741-9F25-6F76F069ADDC}"/>
              </a:ext>
            </a:extLst>
          </p:cNvPr>
          <p:cNvSpPr txBox="1"/>
          <p:nvPr/>
        </p:nvSpPr>
        <p:spPr>
          <a:xfrm>
            <a:off x="1151050" y="3797179"/>
            <a:ext cx="1050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latin typeface="Myriad Pro" panose="020B0503030403020204" pitchFamily="34" charset="0"/>
              </a:rPr>
              <a:t>features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CCBBE502-FCA6-2042-9BE6-CC07C71CF954}"/>
                  </a:ext>
                </a:extLst>
              </p:cNvPr>
              <p:cNvSpPr/>
              <p:nvPr/>
            </p:nvSpPr>
            <p:spPr>
              <a:xfrm>
                <a:off x="2094104" y="5586481"/>
                <a:ext cx="744050" cy="39651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[ :,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CCBBE502-FCA6-2042-9BE6-CC07C71CF9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4104" y="5586481"/>
                <a:ext cx="744050" cy="396519"/>
              </a:xfrm>
              <a:prstGeom prst="rect">
                <a:avLst/>
              </a:prstGeom>
              <a:blipFill>
                <a:blip r:embed="rId9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4032238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5CDF1A-D153-4341-A3CF-930D74D46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far is NHV -&gt; MEX?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FDD0381-2B01-504E-9ECF-4A03FE9330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904747" y="1421863"/>
            <a:ext cx="5334506" cy="5334506"/>
          </a:xfrm>
        </p:spPr>
      </p:pic>
    </p:spTree>
    <p:extLst>
      <p:ext uri="{BB962C8B-B14F-4D97-AF65-F5344CB8AC3E}">
        <p14:creationId xmlns:p14="http://schemas.microsoft.com/office/powerpoint/2010/main" val="40155892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5CDF1A-D153-4341-A3CF-930D74D46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far is NHV -&gt; MEX?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FDD0381-2B01-504E-9ECF-4A03FE9330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904747" y="1421863"/>
            <a:ext cx="5334506" cy="5334506"/>
          </a:xfrm>
        </p:spPr>
      </p:pic>
    </p:spTree>
    <p:extLst>
      <p:ext uri="{BB962C8B-B14F-4D97-AF65-F5344CB8AC3E}">
        <p14:creationId xmlns:p14="http://schemas.microsoft.com/office/powerpoint/2010/main" val="133739029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5CDF1A-D153-4341-A3CF-930D74D46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far is NHV -&gt; MEX?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FDD0381-2B01-504E-9ECF-4A03FE9330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904747" y="1421863"/>
            <a:ext cx="5334506" cy="5334506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B7868DF-7D06-CC4A-8DD5-6F521CA7814A}"/>
              </a:ext>
            </a:extLst>
          </p:cNvPr>
          <p:cNvSpPr txBox="1"/>
          <p:nvPr/>
        </p:nvSpPr>
        <p:spPr>
          <a:xfrm>
            <a:off x="3481797" y="3704886"/>
            <a:ext cx="2180405" cy="400110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latin typeface="Myriad Pro" panose="020B0503030403020204" pitchFamily="34" charset="0"/>
              </a:rPr>
              <a:t>Euclidean distance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6AA142-5EF3-3243-9E40-91F705783584}"/>
              </a:ext>
            </a:extLst>
          </p:cNvPr>
          <p:cNvSpPr txBox="1"/>
          <p:nvPr/>
        </p:nvSpPr>
        <p:spPr>
          <a:xfrm>
            <a:off x="5997387" y="3028890"/>
            <a:ext cx="2092239" cy="400110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latin typeface="Myriad Pro" panose="020B0503030403020204" pitchFamily="34" charset="0"/>
              </a:rPr>
              <a:t>Manifold distance</a:t>
            </a:r>
          </a:p>
        </p:txBody>
      </p:sp>
    </p:spTree>
    <p:extLst>
      <p:ext uri="{BB962C8B-B14F-4D97-AF65-F5344CB8AC3E}">
        <p14:creationId xmlns:p14="http://schemas.microsoft.com/office/powerpoint/2010/main" val="379038461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7187B-2E4F-C747-958C-CABCC8E88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a circle locally Euclidean?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9EBF945-8C11-3E40-BBE7-31FCB0BC9D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2076939" y="1694678"/>
            <a:ext cx="4990121" cy="4606265"/>
          </a:xfrm>
        </p:spPr>
      </p:pic>
    </p:spTree>
    <p:extLst>
      <p:ext uri="{BB962C8B-B14F-4D97-AF65-F5344CB8AC3E}">
        <p14:creationId xmlns:p14="http://schemas.microsoft.com/office/powerpoint/2010/main" val="239645630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7187B-2E4F-C747-958C-CABCC8E88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a circle locally Euclidean?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9EBF945-8C11-3E40-BBE7-31FCB0BC9D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2097472" y="1543815"/>
            <a:ext cx="4949056" cy="4949056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7077F44-BA4A-174A-A40F-05D5E65E95E9}"/>
              </a:ext>
            </a:extLst>
          </p:cNvPr>
          <p:cNvSpPr txBox="1"/>
          <p:nvPr/>
        </p:nvSpPr>
        <p:spPr>
          <a:xfrm>
            <a:off x="3347145" y="1543815"/>
            <a:ext cx="24497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latin typeface="Myriad Pro" panose="020B0503030403020204" pitchFamily="34" charset="0"/>
              </a:rPr>
              <a:t># segments = 2</a:t>
            </a:r>
          </a:p>
        </p:txBody>
      </p:sp>
    </p:spTree>
    <p:extLst>
      <p:ext uri="{BB962C8B-B14F-4D97-AF65-F5344CB8AC3E}">
        <p14:creationId xmlns:p14="http://schemas.microsoft.com/office/powerpoint/2010/main" val="138977452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7187B-2E4F-C747-958C-CABCC8E88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a circle locally Euclidean?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9EBF945-8C11-3E40-BBE7-31FCB0BC9D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2097472" y="1543815"/>
            <a:ext cx="4949056" cy="4949056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4AED07A-78FC-5143-B246-367C09027F63}"/>
              </a:ext>
            </a:extLst>
          </p:cNvPr>
          <p:cNvSpPr txBox="1"/>
          <p:nvPr/>
        </p:nvSpPr>
        <p:spPr>
          <a:xfrm>
            <a:off x="3347145" y="1543815"/>
            <a:ext cx="24497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latin typeface="Myriad Pro" panose="020B0503030403020204" pitchFamily="34" charset="0"/>
              </a:rPr>
              <a:t># segments = 4</a:t>
            </a:r>
          </a:p>
        </p:txBody>
      </p:sp>
    </p:spTree>
    <p:extLst>
      <p:ext uri="{BB962C8B-B14F-4D97-AF65-F5344CB8AC3E}">
        <p14:creationId xmlns:p14="http://schemas.microsoft.com/office/powerpoint/2010/main" val="122501835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7187B-2E4F-C747-958C-CABCC8E88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a circle locally Euclidean?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9EBF945-8C11-3E40-BBE7-31FCB0BC9D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2097472" y="1543815"/>
            <a:ext cx="4949056" cy="4949056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0FAE47D-270D-034C-B876-ED611E483F5E}"/>
              </a:ext>
            </a:extLst>
          </p:cNvPr>
          <p:cNvSpPr txBox="1"/>
          <p:nvPr/>
        </p:nvSpPr>
        <p:spPr>
          <a:xfrm>
            <a:off x="3162800" y="1543815"/>
            <a:ext cx="28184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latin typeface="Myriad Pro" panose="020B0503030403020204" pitchFamily="34" charset="0"/>
              </a:rPr>
              <a:t># segments = 100</a:t>
            </a:r>
          </a:p>
        </p:txBody>
      </p:sp>
    </p:spTree>
    <p:extLst>
      <p:ext uri="{BB962C8B-B14F-4D97-AF65-F5344CB8AC3E}">
        <p14:creationId xmlns:p14="http://schemas.microsoft.com/office/powerpoint/2010/main" val="324883417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7187B-2E4F-C747-958C-CABCC8E88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a circle locally Euclidean?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9EBF945-8C11-3E40-BBE7-31FCB0BC9D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303397" y="1312321"/>
            <a:ext cx="4949056" cy="4949056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9EA30F8-55FA-EA4D-9E3B-2A58A9DFF2CA}"/>
              </a:ext>
            </a:extLst>
          </p:cNvPr>
          <p:cNvSpPr txBox="1"/>
          <p:nvPr/>
        </p:nvSpPr>
        <p:spPr>
          <a:xfrm>
            <a:off x="4732865" y="1997177"/>
            <a:ext cx="4325223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C00000"/>
                </a:solidFill>
                <a:latin typeface="Myriad Pro" panose="020B0503030403020204" pitchFamily="34" charset="0"/>
              </a:rPr>
              <a:t>Key Insight:</a:t>
            </a:r>
          </a:p>
          <a:p>
            <a:pPr algn="ctr"/>
            <a:r>
              <a:rPr lang="en-US" sz="2400" dirty="0">
                <a:latin typeface="Myriad Pro" panose="020B0503030403020204" pitchFamily="34" charset="0"/>
              </a:rPr>
              <a:t>Manifolds are </a:t>
            </a:r>
            <a:r>
              <a:rPr lang="en-US" sz="2400" b="1" dirty="0">
                <a:latin typeface="Myriad Pro" panose="020B0503030403020204" pitchFamily="34" charset="0"/>
              </a:rPr>
              <a:t>locally</a:t>
            </a:r>
            <a:r>
              <a:rPr lang="en-US" sz="2400" dirty="0">
                <a:latin typeface="Myriad Pro" panose="020B0503030403020204" pitchFamily="34" charset="0"/>
              </a:rPr>
              <a:t> Euclidean, </a:t>
            </a:r>
          </a:p>
          <a:p>
            <a:pPr algn="ctr"/>
            <a:r>
              <a:rPr lang="en-US" sz="2400" dirty="0">
                <a:latin typeface="Myriad Pro" panose="020B0503030403020204" pitchFamily="34" charset="0"/>
              </a:rPr>
              <a:t>but not </a:t>
            </a:r>
            <a:r>
              <a:rPr lang="en-US" sz="2400" b="1" dirty="0">
                <a:latin typeface="Myriad Pro" panose="020B0503030403020204" pitchFamily="34" charset="0"/>
              </a:rPr>
              <a:t>globally</a:t>
            </a:r>
            <a:r>
              <a:rPr lang="en-US" sz="2400" dirty="0">
                <a:latin typeface="Myriad Pro" panose="020B0503030403020204" pitchFamily="34" charset="0"/>
              </a:rPr>
              <a:t> Euclidean</a:t>
            </a:r>
          </a:p>
        </p:txBody>
      </p:sp>
    </p:spTree>
    <p:extLst>
      <p:ext uri="{BB962C8B-B14F-4D97-AF65-F5344CB8AC3E}">
        <p14:creationId xmlns:p14="http://schemas.microsoft.com/office/powerpoint/2010/main" val="294735466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7187B-2E4F-C747-958C-CABCC8E88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a circle locally Euclidean?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9EBF945-8C11-3E40-BBE7-31FCB0BC9D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303397" y="1312321"/>
            <a:ext cx="4949056" cy="4949056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9EA30F8-55FA-EA4D-9E3B-2A58A9DFF2CA}"/>
              </a:ext>
            </a:extLst>
          </p:cNvPr>
          <p:cNvSpPr txBox="1"/>
          <p:nvPr/>
        </p:nvSpPr>
        <p:spPr>
          <a:xfrm>
            <a:off x="4732865" y="1997177"/>
            <a:ext cx="4325223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rgbClr val="C00000"/>
                </a:solidFill>
                <a:latin typeface="Myriad Pro Semibold" panose="020B0503030403020204" pitchFamily="34" charset="0"/>
              </a:rPr>
              <a:t>Key Insight:</a:t>
            </a:r>
          </a:p>
          <a:p>
            <a:pPr algn="ctr"/>
            <a:r>
              <a:rPr lang="en-US" sz="2400" dirty="0">
                <a:latin typeface="Myriad Pro" panose="020B0503030403020204" pitchFamily="34" charset="0"/>
              </a:rPr>
              <a:t>Manifolds are </a:t>
            </a:r>
            <a:r>
              <a:rPr lang="en-US" sz="2400" b="1" dirty="0">
                <a:latin typeface="Myriad Pro" panose="020B0503030403020204" pitchFamily="34" charset="0"/>
              </a:rPr>
              <a:t>locally</a:t>
            </a:r>
            <a:r>
              <a:rPr lang="en-US" sz="2400" dirty="0">
                <a:latin typeface="Myriad Pro" panose="020B0503030403020204" pitchFamily="34" charset="0"/>
              </a:rPr>
              <a:t> Euclidean, </a:t>
            </a:r>
          </a:p>
          <a:p>
            <a:pPr algn="ctr"/>
            <a:r>
              <a:rPr lang="en-US" sz="2400" dirty="0">
                <a:latin typeface="Myriad Pro" panose="020B0503030403020204" pitchFamily="34" charset="0"/>
              </a:rPr>
              <a:t>but not </a:t>
            </a:r>
            <a:r>
              <a:rPr lang="en-US" sz="2400" b="1" dirty="0">
                <a:latin typeface="Myriad Pro" panose="020B0503030403020204" pitchFamily="34" charset="0"/>
              </a:rPr>
              <a:t>globally</a:t>
            </a:r>
            <a:r>
              <a:rPr lang="en-US" sz="2400" dirty="0">
                <a:latin typeface="Myriad Pro" panose="020B0503030403020204" pitchFamily="34" charset="0"/>
              </a:rPr>
              <a:t> Euclidean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B5C6A2-3051-5341-9C3A-0DE8ADFF52AA}"/>
              </a:ext>
            </a:extLst>
          </p:cNvPr>
          <p:cNvSpPr txBox="1"/>
          <p:nvPr/>
        </p:nvSpPr>
        <p:spPr>
          <a:xfrm>
            <a:off x="4959874" y="3660495"/>
            <a:ext cx="38480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Myriad Pro" panose="020B0503030403020204" pitchFamily="34" charset="0"/>
              </a:rPr>
              <a:t>How do we define local versus global when we only have a collection of points?</a:t>
            </a:r>
          </a:p>
        </p:txBody>
      </p:sp>
    </p:spTree>
    <p:extLst>
      <p:ext uri="{BB962C8B-B14F-4D97-AF65-F5344CB8AC3E}">
        <p14:creationId xmlns:p14="http://schemas.microsoft.com/office/powerpoint/2010/main" val="232211238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627666D-CC86-C74A-97DE-6ED4A06A44C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365129"/>
                <a:ext cx="7886700" cy="1325563"/>
              </a:xfrm>
            </p:spPr>
            <p:txBody>
              <a:bodyPr/>
              <a:lstStyle/>
              <a:p>
                <a:pPr algn="ctr"/>
                <a:r>
                  <a:rPr lang="en-US" dirty="0"/>
                  <a:t>The swiss roll is a plane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dirty="0"/>
                  <a:t>) embedded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627666D-CC86-C74A-97DE-6ED4A06A44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365129"/>
                <a:ext cx="7886700" cy="1325563"/>
              </a:xfrm>
              <a:blipFill>
                <a:blip r:embed="rId2"/>
                <a:stretch>
                  <a:fillRect t="-9524" b="-190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F953B4C-8A49-F64B-96A1-C1F9332F65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7081" y="2141533"/>
            <a:ext cx="4351338" cy="4351338"/>
          </a:xfrm>
        </p:spPr>
      </p:pic>
      <p:pic>
        <p:nvPicPr>
          <p:cNvPr id="6" name="Content Placeholder 7">
            <a:extLst>
              <a:ext uri="{FF2B5EF4-FFF2-40B4-BE49-F238E27FC236}">
                <a16:creationId xmlns:a16="http://schemas.microsoft.com/office/drawing/2014/main" id="{CC8531CD-6D6D-4B44-A414-02CF3EA2757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715581" y="2141533"/>
            <a:ext cx="4351338" cy="43513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38FE0DD-DB4B-8C4C-BD7A-31D28EE5CB76}"/>
              </a:ext>
            </a:extLst>
          </p:cNvPr>
          <p:cNvSpPr txBox="1"/>
          <p:nvPr/>
        </p:nvSpPr>
        <p:spPr>
          <a:xfrm>
            <a:off x="1404851" y="2016842"/>
            <a:ext cx="19800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latin typeface="Myriad Pro" panose="020B0503030403020204" pitchFamily="34" charset="0"/>
              </a:rPr>
              <a:t>True manifold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8A9740-73DA-3546-ACA1-4DBE27F7A174}"/>
              </a:ext>
            </a:extLst>
          </p:cNvPr>
          <p:cNvSpPr txBox="1"/>
          <p:nvPr/>
        </p:nvSpPr>
        <p:spPr>
          <a:xfrm>
            <a:off x="4962677" y="2016841"/>
            <a:ext cx="38571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latin typeface="Myriad Pro" panose="020B0503030403020204" pitchFamily="34" charset="0"/>
              </a:rPr>
              <a:t>Data sampled from manifold</a:t>
            </a:r>
          </a:p>
        </p:txBody>
      </p:sp>
    </p:spTree>
    <p:extLst>
      <p:ext uri="{BB962C8B-B14F-4D97-AF65-F5344CB8AC3E}">
        <p14:creationId xmlns:p14="http://schemas.microsoft.com/office/powerpoint/2010/main" val="31532902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97E5EB-E4DB-A941-AF77-BE98A5F1B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What does “dimensionality” mean?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35F562-FE81-7741-AB79-CDB616FEBC2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272065" y="1920871"/>
            <a:ext cx="4660900" cy="4572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BB62CAF-E806-1941-8182-792ED3A0E092}"/>
                  </a:ext>
                </a:extLst>
              </p:cNvPr>
              <p:cNvSpPr txBox="1"/>
              <p:nvPr/>
            </p:nvSpPr>
            <p:spPr>
              <a:xfrm>
                <a:off x="4507672" y="1736205"/>
                <a:ext cx="26831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two-dimensional space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BB62CAF-E806-1941-8182-792ED3A0E0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7672" y="1736205"/>
                <a:ext cx="2683170" cy="369332"/>
              </a:xfrm>
              <a:prstGeom prst="rect">
                <a:avLst/>
              </a:prstGeom>
              <a:blipFill>
                <a:blip r:embed="rId3"/>
                <a:stretch>
                  <a:fillRect t="-6667" r="-943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65399C2-02D4-8345-89D3-40720CADBE52}"/>
                  </a:ext>
                </a:extLst>
              </p:cNvPr>
              <p:cNvSpPr txBox="1"/>
              <p:nvPr/>
            </p:nvSpPr>
            <p:spPr>
              <a:xfrm>
                <a:off x="757609" y="2340429"/>
                <a:ext cx="106118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65399C2-02D4-8345-89D3-40720CADBE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609" y="2340429"/>
                <a:ext cx="1061188" cy="369332"/>
              </a:xfrm>
              <a:prstGeom prst="rect">
                <a:avLst/>
              </a:prstGeom>
              <a:blipFill>
                <a:blip r:embed="rId4"/>
                <a:stretch>
                  <a:fillRect l="-4819" t="-3333" r="-1205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653C00F-054A-C14B-A09E-CFAD7132D16A}"/>
                  </a:ext>
                </a:extLst>
              </p:cNvPr>
              <p:cNvSpPr txBox="1"/>
              <p:nvPr/>
            </p:nvSpPr>
            <p:spPr>
              <a:xfrm>
                <a:off x="760183" y="2804887"/>
                <a:ext cx="141961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=[1,2]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653C00F-054A-C14B-A09E-CFAD7132D1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183" y="2804887"/>
                <a:ext cx="1419619" cy="369332"/>
              </a:xfrm>
              <a:prstGeom prst="rect">
                <a:avLst/>
              </a:prstGeom>
              <a:blipFill>
                <a:blip r:embed="rId5"/>
                <a:stretch>
                  <a:fillRect l="-3571" r="-6250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395CA57-6CC0-7145-974D-D6DE27D4257C}"/>
                  </a:ext>
                </a:extLst>
              </p:cNvPr>
              <p:cNvSpPr txBox="1"/>
              <p:nvPr/>
            </p:nvSpPr>
            <p:spPr>
              <a:xfrm>
                <a:off x="1338015" y="3447117"/>
                <a:ext cx="2814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395CA57-6CC0-7145-974D-D6DE27D425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8015" y="3447117"/>
                <a:ext cx="281423" cy="276999"/>
              </a:xfrm>
              <a:prstGeom prst="rect">
                <a:avLst/>
              </a:prstGeom>
              <a:blipFill>
                <a:blip r:embed="rId6"/>
                <a:stretch>
                  <a:fillRect l="-8333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7B5C8C7-4875-9A4D-A8F9-FB3E46962454}"/>
                  </a:ext>
                </a:extLst>
              </p:cNvPr>
              <p:cNvSpPr txBox="1"/>
              <p:nvPr/>
            </p:nvSpPr>
            <p:spPr>
              <a:xfrm>
                <a:off x="2015768" y="3447116"/>
                <a:ext cx="27610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7B5C8C7-4875-9A4D-A8F9-FB3E469624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5768" y="3447116"/>
                <a:ext cx="276101" cy="276999"/>
              </a:xfrm>
              <a:prstGeom prst="rect">
                <a:avLst/>
              </a:prstGeom>
              <a:blipFill>
                <a:blip r:embed="rId7"/>
                <a:stretch>
                  <a:fillRect l="-9091" r="-4545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A45764D-53EC-DB49-9C8A-CA380371DB41}"/>
              </a:ext>
            </a:extLst>
          </p:cNvPr>
          <p:cNvCxnSpPr>
            <a:cxnSpLocks/>
            <a:stCxn id="9" idx="0"/>
          </p:cNvCxnSpPr>
          <p:nvPr/>
        </p:nvCxnSpPr>
        <p:spPr>
          <a:xfrm flipV="1">
            <a:off x="1478727" y="3174219"/>
            <a:ext cx="226283" cy="2728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CD97C83-AD1A-244C-9B7B-781F0616507F}"/>
              </a:ext>
            </a:extLst>
          </p:cNvPr>
          <p:cNvCxnSpPr>
            <a:cxnSpLocks/>
            <a:stCxn id="10" idx="0"/>
          </p:cNvCxnSpPr>
          <p:nvPr/>
        </p:nvCxnSpPr>
        <p:spPr>
          <a:xfrm flipH="1" flipV="1">
            <a:off x="1924876" y="3173998"/>
            <a:ext cx="228943" cy="2731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C8DC266-8A0F-634B-9E0E-18D48202C20E}"/>
                  </a:ext>
                </a:extLst>
              </p:cNvPr>
              <p:cNvSpPr/>
              <p:nvPr/>
            </p:nvSpPr>
            <p:spPr>
              <a:xfrm>
                <a:off x="4676374" y="2931497"/>
                <a:ext cx="5917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C8DC266-8A0F-634B-9E0E-18D48202C2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6374" y="2931497"/>
                <a:ext cx="591764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0F38C3EE-54F2-C646-BE9F-D563959151E6}"/>
              </a:ext>
            </a:extLst>
          </p:cNvPr>
          <p:cNvSpPr txBox="1"/>
          <p:nvPr/>
        </p:nvSpPr>
        <p:spPr>
          <a:xfrm>
            <a:off x="126673" y="1785818"/>
            <a:ext cx="8611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latin typeface="Myriad Pro" panose="020B0503030403020204" pitchFamily="34" charset="0"/>
              </a:rPr>
              <a:t>vector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E7D4AEB-1176-A942-8A5D-BD6C491DADDF}"/>
              </a:ext>
            </a:extLst>
          </p:cNvPr>
          <p:cNvCxnSpPr>
            <a:cxnSpLocks/>
          </p:cNvCxnSpPr>
          <p:nvPr/>
        </p:nvCxnSpPr>
        <p:spPr>
          <a:xfrm>
            <a:off x="529808" y="2140208"/>
            <a:ext cx="274864" cy="2728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A1F0CD4E-2091-6147-A1B2-307009D0846A}"/>
              </a:ext>
            </a:extLst>
          </p:cNvPr>
          <p:cNvSpPr txBox="1"/>
          <p:nvPr/>
        </p:nvSpPr>
        <p:spPr>
          <a:xfrm>
            <a:off x="1257076" y="1785818"/>
            <a:ext cx="20168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latin typeface="Myriad Pro" panose="020B0503030403020204" pitchFamily="34" charset="0"/>
              </a:rPr>
              <a:t>coordinate space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C39F268-8543-4E47-ADE7-172108A9143D}"/>
              </a:ext>
            </a:extLst>
          </p:cNvPr>
          <p:cNvCxnSpPr>
            <a:cxnSpLocks/>
            <a:stCxn id="23" idx="2"/>
          </p:cNvCxnSpPr>
          <p:nvPr/>
        </p:nvCxnSpPr>
        <p:spPr>
          <a:xfrm flipH="1">
            <a:off x="1676194" y="2185928"/>
            <a:ext cx="589332" cy="1677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C333CE1D-3ABA-9741-9F25-6F76F069ADDC}"/>
              </a:ext>
            </a:extLst>
          </p:cNvPr>
          <p:cNvSpPr txBox="1"/>
          <p:nvPr/>
        </p:nvSpPr>
        <p:spPr>
          <a:xfrm>
            <a:off x="1151050" y="3797179"/>
            <a:ext cx="1050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latin typeface="Myriad Pro" panose="020B0503030403020204" pitchFamily="34" charset="0"/>
              </a:rPr>
              <a:t>features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CCBBE502-FCA6-2042-9BE6-CC07C71CF954}"/>
                  </a:ext>
                </a:extLst>
              </p:cNvPr>
              <p:cNvSpPr/>
              <p:nvPr/>
            </p:nvSpPr>
            <p:spPr>
              <a:xfrm>
                <a:off x="2094104" y="5586481"/>
                <a:ext cx="744050" cy="39651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[ :,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CCBBE502-FCA6-2042-9BE6-CC07C71CF9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4104" y="5586481"/>
                <a:ext cx="744050" cy="396519"/>
              </a:xfrm>
              <a:prstGeom prst="rect">
                <a:avLst/>
              </a:prstGeom>
              <a:blipFill>
                <a:blip r:embed="rId9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F1392B6B-47DF-0440-BCDB-882E1952CF6C}"/>
                  </a:ext>
                </a:extLst>
              </p:cNvPr>
              <p:cNvSpPr/>
              <p:nvPr/>
            </p:nvSpPr>
            <p:spPr>
              <a:xfrm>
                <a:off x="5899265" y="4543063"/>
                <a:ext cx="5917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F1392B6B-47DF-0440-BCDB-882E1952CF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9265" y="4543063"/>
                <a:ext cx="591764" cy="461665"/>
              </a:xfrm>
              <a:prstGeom prst="rect">
                <a:avLst/>
              </a:prstGeom>
              <a:blipFill>
                <a:blip r:embed="rId10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8314658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5FD7B-8111-5647-910E-68A432A51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How do we quantify </a:t>
            </a:r>
            <a:r>
              <a:rPr lang="en-US" dirty="0">
                <a:latin typeface="Myriad Pro" panose="020B0503030403020204" pitchFamily="34" charset="0"/>
              </a:rPr>
              <a:t>close</a:t>
            </a:r>
            <a:r>
              <a:rPr lang="en-US" dirty="0"/>
              <a:t> </a:t>
            </a:r>
            <a:r>
              <a:rPr lang="en-US" dirty="0">
                <a:latin typeface="Myriad Pro Semibold" panose="020B0503030403020204" pitchFamily="34" charset="0"/>
              </a:rPr>
              <a:t>(local) </a:t>
            </a:r>
            <a:r>
              <a:rPr lang="en-US" b="0" dirty="0"/>
              <a:t>versus </a:t>
            </a:r>
            <a:r>
              <a:rPr lang="en-US" dirty="0">
                <a:latin typeface="Myriad Pro" panose="020B0503030403020204" pitchFamily="34" charset="0"/>
              </a:rPr>
              <a:t>far</a:t>
            </a:r>
            <a:r>
              <a:rPr lang="en-US" b="0" dirty="0"/>
              <a:t> (</a:t>
            </a:r>
            <a:r>
              <a:rPr lang="en-US" dirty="0">
                <a:latin typeface="Myriad Pro Semibold" panose="020B0503030403020204" pitchFamily="34" charset="0"/>
              </a:rPr>
              <a:t>global)</a:t>
            </a:r>
            <a:r>
              <a:rPr lang="en-US" b="0" dirty="0"/>
              <a:t> in a dataset?</a:t>
            </a:r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E5335CB-D28E-7643-A654-27E457DB2F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2396331" y="1950316"/>
            <a:ext cx="4351338" cy="4351338"/>
          </a:xfr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E394D05-8931-F048-BAFB-8F2C48A6F302}"/>
              </a:ext>
            </a:extLst>
          </p:cNvPr>
          <p:cNvCxnSpPr>
            <a:stCxn id="9" idx="1"/>
            <a:endCxn id="10" idx="5"/>
          </p:cNvCxnSpPr>
          <p:nvPr/>
        </p:nvCxnSpPr>
        <p:spPr>
          <a:xfrm>
            <a:off x="4648368" y="3181900"/>
            <a:ext cx="257969" cy="273467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351D6154-D176-B147-BBAC-540D4694FAB5}"/>
              </a:ext>
            </a:extLst>
          </p:cNvPr>
          <p:cNvSpPr/>
          <p:nvPr/>
        </p:nvSpPr>
        <p:spPr>
          <a:xfrm>
            <a:off x="4633993" y="3167525"/>
            <a:ext cx="98156" cy="98156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B2D20FD-453F-9843-BD31-2D1869455569}"/>
              </a:ext>
            </a:extLst>
          </p:cNvPr>
          <p:cNvCxnSpPr>
            <a:cxnSpLocks/>
            <a:stCxn id="10" idx="1"/>
            <a:endCxn id="11" idx="6"/>
          </p:cNvCxnSpPr>
          <p:nvPr/>
        </p:nvCxnSpPr>
        <p:spPr>
          <a:xfrm flipH="1">
            <a:off x="4530547" y="3385961"/>
            <a:ext cx="306384" cy="323088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3C7EE865-A7A6-9B43-83F6-DB85E6A8B6E6}"/>
              </a:ext>
            </a:extLst>
          </p:cNvPr>
          <p:cNvSpPr/>
          <p:nvPr/>
        </p:nvSpPr>
        <p:spPr>
          <a:xfrm>
            <a:off x="4822556" y="3371586"/>
            <a:ext cx="98156" cy="98156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C137C90-64C7-5346-9891-7F4C36EFC80D}"/>
              </a:ext>
            </a:extLst>
          </p:cNvPr>
          <p:cNvSpPr/>
          <p:nvPr/>
        </p:nvSpPr>
        <p:spPr>
          <a:xfrm>
            <a:off x="4432391" y="3659971"/>
            <a:ext cx="98156" cy="98156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807712D1-6144-B843-9BAF-02B8F845CAF6}"/>
                  </a:ext>
                </a:extLst>
              </p:cNvPr>
              <p:cNvSpPr/>
              <p:nvPr/>
            </p:nvSpPr>
            <p:spPr>
              <a:xfrm>
                <a:off x="4822556" y="3098341"/>
                <a:ext cx="5917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807712D1-6144-B843-9BAF-02B8F845CA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2556" y="3098341"/>
                <a:ext cx="591764" cy="461665"/>
              </a:xfrm>
              <a:prstGeom prst="rect">
                <a:avLst/>
              </a:prstGeom>
              <a:blipFill>
                <a:blip r:embed="rId3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00B95908-0D1C-DC4A-AFD9-3EB3422188E8}"/>
                  </a:ext>
                </a:extLst>
              </p:cNvPr>
              <p:cNvSpPr/>
              <p:nvPr/>
            </p:nvSpPr>
            <p:spPr>
              <a:xfrm>
                <a:off x="4185587" y="2754938"/>
                <a:ext cx="59176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00B95908-0D1C-DC4A-AFD9-3EB3422188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5587" y="2754938"/>
                <a:ext cx="591765" cy="461665"/>
              </a:xfrm>
              <a:prstGeom prst="rect">
                <a:avLst/>
              </a:prstGeom>
              <a:blipFill>
                <a:blip r:embed="rId4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597175DF-E21F-614F-BE82-35DA47A3055A}"/>
                  </a:ext>
                </a:extLst>
              </p:cNvPr>
              <p:cNvSpPr/>
              <p:nvPr/>
            </p:nvSpPr>
            <p:spPr>
              <a:xfrm>
                <a:off x="4067010" y="3574381"/>
                <a:ext cx="58695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597175DF-E21F-614F-BE82-35DA47A305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7010" y="3574381"/>
                <a:ext cx="586956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6813483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5FD7B-8111-5647-910E-68A432A51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How do we quantify </a:t>
            </a:r>
            <a:r>
              <a:rPr lang="en-US" dirty="0">
                <a:latin typeface="Myriad Pro" panose="020B0503030403020204" pitchFamily="34" charset="0"/>
              </a:rPr>
              <a:t>close</a:t>
            </a:r>
            <a:r>
              <a:rPr lang="en-US" dirty="0"/>
              <a:t> </a:t>
            </a:r>
            <a:r>
              <a:rPr lang="en-US" dirty="0">
                <a:latin typeface="Myriad Pro Semibold" panose="020B0503030403020204" pitchFamily="34" charset="0"/>
              </a:rPr>
              <a:t>(local) </a:t>
            </a:r>
            <a:r>
              <a:rPr lang="en-US" b="0" dirty="0"/>
              <a:t>versus </a:t>
            </a:r>
            <a:r>
              <a:rPr lang="en-US" dirty="0">
                <a:latin typeface="Myriad Pro" panose="020B0503030403020204" pitchFamily="34" charset="0"/>
              </a:rPr>
              <a:t>far</a:t>
            </a:r>
            <a:r>
              <a:rPr lang="en-US" b="0" dirty="0"/>
              <a:t> (</a:t>
            </a:r>
            <a:r>
              <a:rPr lang="en-US" dirty="0">
                <a:latin typeface="Myriad Pro Semibold" panose="020B0503030403020204" pitchFamily="34" charset="0"/>
              </a:rPr>
              <a:t>global)</a:t>
            </a:r>
            <a:r>
              <a:rPr lang="en-US" b="0" dirty="0"/>
              <a:t> in a dataset?</a:t>
            </a:r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E5335CB-D28E-7643-A654-27E457DB2F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/>
        </p:blipFill>
        <p:spPr>
          <a:xfrm>
            <a:off x="339527" y="1950316"/>
            <a:ext cx="4351338" cy="4351338"/>
          </a:xfr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E394D05-8931-F048-BAFB-8F2C48A6F302}"/>
              </a:ext>
            </a:extLst>
          </p:cNvPr>
          <p:cNvCxnSpPr>
            <a:stCxn id="9" idx="1"/>
            <a:endCxn id="10" idx="5"/>
          </p:cNvCxnSpPr>
          <p:nvPr/>
        </p:nvCxnSpPr>
        <p:spPr>
          <a:xfrm>
            <a:off x="2591564" y="3181900"/>
            <a:ext cx="257969" cy="273467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351D6154-D176-B147-BBAC-540D4694FAB5}"/>
              </a:ext>
            </a:extLst>
          </p:cNvPr>
          <p:cNvSpPr/>
          <p:nvPr/>
        </p:nvSpPr>
        <p:spPr>
          <a:xfrm>
            <a:off x="2577189" y="3167525"/>
            <a:ext cx="98156" cy="98156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C7EE865-A7A6-9B43-83F6-DB85E6A8B6E6}"/>
              </a:ext>
            </a:extLst>
          </p:cNvPr>
          <p:cNvSpPr/>
          <p:nvPr/>
        </p:nvSpPr>
        <p:spPr>
          <a:xfrm>
            <a:off x="2765752" y="3371586"/>
            <a:ext cx="98156" cy="98156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807712D1-6144-B843-9BAF-02B8F845CAF6}"/>
                  </a:ext>
                </a:extLst>
              </p:cNvPr>
              <p:cNvSpPr/>
              <p:nvPr/>
            </p:nvSpPr>
            <p:spPr>
              <a:xfrm>
                <a:off x="2765752" y="3098341"/>
                <a:ext cx="5917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807712D1-6144-B843-9BAF-02B8F845CA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5752" y="3098341"/>
                <a:ext cx="591764" cy="461665"/>
              </a:xfrm>
              <a:prstGeom prst="rect">
                <a:avLst/>
              </a:prstGeom>
              <a:blipFill>
                <a:blip r:embed="rId4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00B95908-0D1C-DC4A-AFD9-3EB3422188E8}"/>
                  </a:ext>
                </a:extLst>
              </p:cNvPr>
              <p:cNvSpPr/>
              <p:nvPr/>
            </p:nvSpPr>
            <p:spPr>
              <a:xfrm>
                <a:off x="2128783" y="2754938"/>
                <a:ext cx="59176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00B95908-0D1C-DC4A-AFD9-3EB3422188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8783" y="2754938"/>
                <a:ext cx="591765" cy="461665"/>
              </a:xfrm>
              <a:prstGeom prst="rect">
                <a:avLst/>
              </a:prstGeom>
              <a:blipFill>
                <a:blip r:embed="rId5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Picture 18">
            <a:extLst>
              <a:ext uri="{FF2B5EF4-FFF2-40B4-BE49-F238E27FC236}">
                <a16:creationId xmlns:a16="http://schemas.microsoft.com/office/drawing/2014/main" id="{7019886E-8BD2-6642-B1A7-09B925B7E1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97438" y="2297185"/>
            <a:ext cx="5486400" cy="3657600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492024D-077D-004D-A9D9-F11D5D27A1E8}"/>
              </a:ext>
            </a:extLst>
          </p:cNvPr>
          <p:cNvCxnSpPr>
            <a:cxnSpLocks/>
            <a:endCxn id="20" idx="6"/>
          </p:cNvCxnSpPr>
          <p:nvPr/>
        </p:nvCxnSpPr>
        <p:spPr>
          <a:xfrm flipH="1">
            <a:off x="2465140" y="3440770"/>
            <a:ext cx="306384" cy="323088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D81A354B-9FBC-D547-8FA1-DBE66A433839}"/>
              </a:ext>
            </a:extLst>
          </p:cNvPr>
          <p:cNvSpPr/>
          <p:nvPr/>
        </p:nvSpPr>
        <p:spPr>
          <a:xfrm>
            <a:off x="2366984" y="3714780"/>
            <a:ext cx="98156" cy="98156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DD8A4BD8-9BDD-D246-8E4F-8E56A06BE8F9}"/>
                  </a:ext>
                </a:extLst>
              </p:cNvPr>
              <p:cNvSpPr/>
              <p:nvPr/>
            </p:nvSpPr>
            <p:spPr>
              <a:xfrm>
                <a:off x="2001603" y="3629190"/>
                <a:ext cx="58695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DD8A4BD8-9BDD-D246-8E4F-8E56A06BE8F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1603" y="3629190"/>
                <a:ext cx="586956" cy="461665"/>
              </a:xfrm>
              <a:prstGeom prst="rect">
                <a:avLst/>
              </a:prstGeom>
              <a:blipFill>
                <a:blip r:embed="rId7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61486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5FD7B-8111-5647-910E-68A432A51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How do we quantify </a:t>
            </a:r>
            <a:r>
              <a:rPr lang="en-US" dirty="0">
                <a:latin typeface="Myriad Pro" panose="020B0503030403020204" pitchFamily="34" charset="0"/>
              </a:rPr>
              <a:t>close</a:t>
            </a:r>
            <a:r>
              <a:rPr lang="en-US" dirty="0"/>
              <a:t> </a:t>
            </a:r>
            <a:r>
              <a:rPr lang="en-US" dirty="0">
                <a:latin typeface="Myriad Pro Semibold" panose="020B0503030403020204" pitchFamily="34" charset="0"/>
              </a:rPr>
              <a:t>(local) </a:t>
            </a:r>
            <a:r>
              <a:rPr lang="en-US" b="0" dirty="0"/>
              <a:t>versus </a:t>
            </a:r>
            <a:r>
              <a:rPr lang="en-US" dirty="0">
                <a:latin typeface="Myriad Pro" panose="020B0503030403020204" pitchFamily="34" charset="0"/>
              </a:rPr>
              <a:t>far</a:t>
            </a:r>
            <a:r>
              <a:rPr lang="en-US" b="0" dirty="0"/>
              <a:t> (</a:t>
            </a:r>
            <a:r>
              <a:rPr lang="en-US" dirty="0">
                <a:latin typeface="Myriad Pro Semibold" panose="020B0503030403020204" pitchFamily="34" charset="0"/>
              </a:rPr>
              <a:t>global)</a:t>
            </a:r>
            <a:r>
              <a:rPr lang="en-US" b="0" dirty="0"/>
              <a:t> in a dataset?</a:t>
            </a:r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9800669-13C3-A640-B3F6-01ED0325A1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7438" y="2297185"/>
            <a:ext cx="5486400" cy="36576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C619E34-AA55-B544-BAD0-E4A8F09124C3}"/>
              </a:ext>
            </a:extLst>
          </p:cNvPr>
          <p:cNvSpPr/>
          <p:nvPr/>
        </p:nvSpPr>
        <p:spPr>
          <a:xfrm>
            <a:off x="6471416" y="5461462"/>
            <a:ext cx="818846" cy="3158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Content Placeholder 7">
            <a:extLst>
              <a:ext uri="{FF2B5EF4-FFF2-40B4-BE49-F238E27FC236}">
                <a16:creationId xmlns:a16="http://schemas.microsoft.com/office/drawing/2014/main" id="{CEB65909-87B2-E845-B304-E9FC68D93A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rcRect/>
          <a:stretch/>
        </p:blipFill>
        <p:spPr>
          <a:xfrm>
            <a:off x="339527" y="1950316"/>
            <a:ext cx="4351338" cy="4351338"/>
          </a:xfr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68A6D6DB-B57C-DF4C-8CA7-9F4F2B62E126}"/>
              </a:ext>
            </a:extLst>
          </p:cNvPr>
          <p:cNvCxnSpPr>
            <a:stCxn id="29" idx="1"/>
            <a:endCxn id="31" idx="5"/>
          </p:cNvCxnSpPr>
          <p:nvPr/>
        </p:nvCxnSpPr>
        <p:spPr>
          <a:xfrm>
            <a:off x="2591564" y="3181900"/>
            <a:ext cx="257969" cy="273467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13161664-50EB-2842-BE5B-A2C13C8D336B}"/>
              </a:ext>
            </a:extLst>
          </p:cNvPr>
          <p:cNvSpPr/>
          <p:nvPr/>
        </p:nvSpPr>
        <p:spPr>
          <a:xfrm>
            <a:off x="2577189" y="3167525"/>
            <a:ext cx="98156" cy="98156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FC1DBCF2-FA57-BD4D-B42A-AA0EE2650BFF}"/>
              </a:ext>
            </a:extLst>
          </p:cNvPr>
          <p:cNvSpPr/>
          <p:nvPr/>
        </p:nvSpPr>
        <p:spPr>
          <a:xfrm>
            <a:off x="2765752" y="3371586"/>
            <a:ext cx="98156" cy="98156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DA0BA003-D33E-B24F-B484-EEF7BFEF2C7D}"/>
                  </a:ext>
                </a:extLst>
              </p:cNvPr>
              <p:cNvSpPr/>
              <p:nvPr/>
            </p:nvSpPr>
            <p:spPr>
              <a:xfrm>
                <a:off x="2765752" y="3098341"/>
                <a:ext cx="5917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DA0BA003-D33E-B24F-B484-EEF7BFEF2C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5752" y="3098341"/>
                <a:ext cx="591764" cy="461665"/>
              </a:xfrm>
              <a:prstGeom prst="rect">
                <a:avLst/>
              </a:prstGeom>
              <a:blipFill>
                <a:blip r:embed="rId5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7BD7FA16-33E5-CE4B-914C-F629CE2FF4CA}"/>
                  </a:ext>
                </a:extLst>
              </p:cNvPr>
              <p:cNvSpPr/>
              <p:nvPr/>
            </p:nvSpPr>
            <p:spPr>
              <a:xfrm>
                <a:off x="2128783" y="2754938"/>
                <a:ext cx="59176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7BD7FA16-33E5-CE4B-914C-F629CE2FF4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8783" y="2754938"/>
                <a:ext cx="591765" cy="461665"/>
              </a:xfrm>
              <a:prstGeom prst="rect">
                <a:avLst/>
              </a:prstGeom>
              <a:blipFill>
                <a:blip r:embed="rId6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092DCF5-72B3-D44B-82C8-5209796DE0B5}"/>
              </a:ext>
            </a:extLst>
          </p:cNvPr>
          <p:cNvCxnSpPr>
            <a:cxnSpLocks/>
            <a:endCxn id="16" idx="6"/>
          </p:cNvCxnSpPr>
          <p:nvPr/>
        </p:nvCxnSpPr>
        <p:spPr>
          <a:xfrm flipH="1">
            <a:off x="2465140" y="3440770"/>
            <a:ext cx="306384" cy="323088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E247B731-0BBF-A14D-86CA-5AA1A03346BB}"/>
              </a:ext>
            </a:extLst>
          </p:cNvPr>
          <p:cNvSpPr/>
          <p:nvPr/>
        </p:nvSpPr>
        <p:spPr>
          <a:xfrm>
            <a:off x="2366984" y="3714780"/>
            <a:ext cx="98156" cy="98156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DAF811DF-076E-1F4C-BAF7-9093D0D8FA28}"/>
                  </a:ext>
                </a:extLst>
              </p:cNvPr>
              <p:cNvSpPr/>
              <p:nvPr/>
            </p:nvSpPr>
            <p:spPr>
              <a:xfrm>
                <a:off x="2001603" y="3629190"/>
                <a:ext cx="58695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DAF811DF-076E-1F4C-BAF7-9093D0D8FA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1603" y="3629190"/>
                <a:ext cx="586956" cy="461665"/>
              </a:xfrm>
              <a:prstGeom prst="rect">
                <a:avLst/>
              </a:prstGeom>
              <a:blipFill>
                <a:blip r:embed="rId7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4251695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5FD7B-8111-5647-910E-68A432A51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How do we quantify </a:t>
            </a:r>
            <a:r>
              <a:rPr lang="en-US" dirty="0">
                <a:latin typeface="Myriad Pro" panose="020B0503030403020204" pitchFamily="34" charset="0"/>
              </a:rPr>
              <a:t>close</a:t>
            </a:r>
            <a:r>
              <a:rPr lang="en-US" dirty="0"/>
              <a:t> </a:t>
            </a:r>
            <a:r>
              <a:rPr lang="en-US" dirty="0">
                <a:latin typeface="Myriad Pro Semibold" panose="020B0503030403020204" pitchFamily="34" charset="0"/>
              </a:rPr>
              <a:t>(local) </a:t>
            </a:r>
            <a:r>
              <a:rPr lang="en-US" b="0" dirty="0"/>
              <a:t>versus </a:t>
            </a:r>
            <a:r>
              <a:rPr lang="en-US" dirty="0">
                <a:latin typeface="Myriad Pro" panose="020B0503030403020204" pitchFamily="34" charset="0"/>
              </a:rPr>
              <a:t>far</a:t>
            </a:r>
            <a:r>
              <a:rPr lang="en-US" b="0" dirty="0"/>
              <a:t> (</a:t>
            </a:r>
            <a:r>
              <a:rPr lang="en-US" dirty="0">
                <a:latin typeface="Myriad Pro Semibold" panose="020B0503030403020204" pitchFamily="34" charset="0"/>
              </a:rPr>
              <a:t>global)</a:t>
            </a:r>
            <a:r>
              <a:rPr lang="en-US" b="0" dirty="0"/>
              <a:t> in a dataset?</a:t>
            </a:r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9800669-13C3-A640-B3F6-01ED0325A1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7438" y="2297185"/>
            <a:ext cx="5486400" cy="3657600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AD594DE-CE9C-9342-8404-989636DD0CDF}"/>
              </a:ext>
            </a:extLst>
          </p:cNvPr>
          <p:cNvCxnSpPr>
            <a:cxnSpLocks/>
          </p:cNvCxnSpPr>
          <p:nvPr/>
        </p:nvCxnSpPr>
        <p:spPr>
          <a:xfrm>
            <a:off x="5636029" y="2754938"/>
            <a:ext cx="0" cy="2781338"/>
          </a:xfrm>
          <a:prstGeom prst="line">
            <a:avLst/>
          </a:prstGeom>
          <a:ln w="19050"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EC619E34-AA55-B544-BAD0-E4A8F09124C3}"/>
              </a:ext>
            </a:extLst>
          </p:cNvPr>
          <p:cNvSpPr/>
          <p:nvPr/>
        </p:nvSpPr>
        <p:spPr>
          <a:xfrm>
            <a:off x="6471416" y="5461462"/>
            <a:ext cx="818846" cy="3158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0DDA3DE-6DD9-BF49-A465-12A8D72F653B}"/>
              </a:ext>
            </a:extLst>
          </p:cNvPr>
          <p:cNvSpPr txBox="1"/>
          <p:nvPr/>
        </p:nvSpPr>
        <p:spPr>
          <a:xfrm>
            <a:off x="6623861" y="5655864"/>
            <a:ext cx="5164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latin typeface="Myriad Pro" panose="020B0503030403020204" pitchFamily="34" charset="0"/>
              </a:rPr>
              <a:t>Far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8D0E092-A8BB-3B49-9151-D926DB4ABBE4}"/>
              </a:ext>
            </a:extLst>
          </p:cNvPr>
          <p:cNvCxnSpPr>
            <a:cxnSpLocks/>
          </p:cNvCxnSpPr>
          <p:nvPr/>
        </p:nvCxnSpPr>
        <p:spPr>
          <a:xfrm flipV="1">
            <a:off x="5476423" y="5461463"/>
            <a:ext cx="90521" cy="1826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Left Brace 22">
            <a:extLst>
              <a:ext uri="{FF2B5EF4-FFF2-40B4-BE49-F238E27FC236}">
                <a16:creationId xmlns:a16="http://schemas.microsoft.com/office/drawing/2014/main" id="{040B8083-F113-6C40-A766-BBEDB995D5D8}"/>
              </a:ext>
            </a:extLst>
          </p:cNvPr>
          <p:cNvSpPr/>
          <p:nvPr/>
        </p:nvSpPr>
        <p:spPr>
          <a:xfrm rot="16200000">
            <a:off x="6810473" y="4324738"/>
            <a:ext cx="148909" cy="248984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FB0001B-F724-034D-ABD3-265641FDE10A}"/>
              </a:ext>
            </a:extLst>
          </p:cNvPr>
          <p:cNvSpPr txBox="1"/>
          <p:nvPr/>
        </p:nvSpPr>
        <p:spPr>
          <a:xfrm>
            <a:off x="4488950" y="5653938"/>
            <a:ext cx="18325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latin typeface="Myriad Pro" panose="020B0503030403020204" pitchFamily="34" charset="0"/>
              </a:rPr>
              <a:t>5 closest points</a:t>
            </a:r>
          </a:p>
        </p:txBody>
      </p:sp>
      <p:pic>
        <p:nvPicPr>
          <p:cNvPr id="22" name="Content Placeholder 7">
            <a:extLst>
              <a:ext uri="{FF2B5EF4-FFF2-40B4-BE49-F238E27FC236}">
                <a16:creationId xmlns:a16="http://schemas.microsoft.com/office/drawing/2014/main" id="{30AA94E0-990E-FE41-8722-1378C30023F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39527" y="1950316"/>
            <a:ext cx="4351338" cy="4351338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BBE2C5A-6862-5843-B771-541328F230AC}"/>
              </a:ext>
            </a:extLst>
          </p:cNvPr>
          <p:cNvCxnSpPr>
            <a:stCxn id="25" idx="1"/>
            <a:endCxn id="27" idx="5"/>
          </p:cNvCxnSpPr>
          <p:nvPr/>
        </p:nvCxnSpPr>
        <p:spPr>
          <a:xfrm>
            <a:off x="2591564" y="3181900"/>
            <a:ext cx="257969" cy="273467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C4E9805B-F82E-AB4E-A8E8-BE91129A3D1D}"/>
              </a:ext>
            </a:extLst>
          </p:cNvPr>
          <p:cNvSpPr/>
          <p:nvPr/>
        </p:nvSpPr>
        <p:spPr>
          <a:xfrm>
            <a:off x="2577189" y="3167525"/>
            <a:ext cx="98156" cy="98156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932D47AB-097A-0547-85D0-51F74CB21476}"/>
              </a:ext>
            </a:extLst>
          </p:cNvPr>
          <p:cNvSpPr/>
          <p:nvPr/>
        </p:nvSpPr>
        <p:spPr>
          <a:xfrm>
            <a:off x="2765752" y="3371586"/>
            <a:ext cx="98156" cy="98156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7EDDA48A-B71C-734B-B607-94D9A3BFC78E}"/>
                  </a:ext>
                </a:extLst>
              </p:cNvPr>
              <p:cNvSpPr/>
              <p:nvPr/>
            </p:nvSpPr>
            <p:spPr>
              <a:xfrm>
                <a:off x="2765752" y="3098341"/>
                <a:ext cx="5917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7EDDA48A-B71C-734B-B607-94D9A3BFC7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5752" y="3098341"/>
                <a:ext cx="591764" cy="461665"/>
              </a:xfrm>
              <a:prstGeom prst="rect">
                <a:avLst/>
              </a:prstGeom>
              <a:blipFill>
                <a:blip r:embed="rId4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175E74EB-A738-D64C-B9C4-1776864C17CB}"/>
                  </a:ext>
                </a:extLst>
              </p:cNvPr>
              <p:cNvSpPr/>
              <p:nvPr/>
            </p:nvSpPr>
            <p:spPr>
              <a:xfrm>
                <a:off x="2128783" y="2754938"/>
                <a:ext cx="59176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175E74EB-A738-D64C-B9C4-1776864C17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8783" y="2754938"/>
                <a:ext cx="591765" cy="461665"/>
              </a:xfrm>
              <a:prstGeom prst="rect">
                <a:avLst/>
              </a:prstGeom>
              <a:blipFill>
                <a:blip r:embed="rId5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2590795-F3FE-3449-B0BB-3CC8D1DCD4F9}"/>
              </a:ext>
            </a:extLst>
          </p:cNvPr>
          <p:cNvCxnSpPr>
            <a:cxnSpLocks/>
            <a:endCxn id="32" idx="6"/>
          </p:cNvCxnSpPr>
          <p:nvPr/>
        </p:nvCxnSpPr>
        <p:spPr>
          <a:xfrm flipH="1">
            <a:off x="2465140" y="3440770"/>
            <a:ext cx="306384" cy="323088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53B0450C-1548-B04A-828C-7432BA981F97}"/>
              </a:ext>
            </a:extLst>
          </p:cNvPr>
          <p:cNvSpPr/>
          <p:nvPr/>
        </p:nvSpPr>
        <p:spPr>
          <a:xfrm>
            <a:off x="2366984" y="3714780"/>
            <a:ext cx="98156" cy="98156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60AF9C0C-F31C-1548-AE72-5E3A5FEA775E}"/>
                  </a:ext>
                </a:extLst>
              </p:cNvPr>
              <p:cNvSpPr/>
              <p:nvPr/>
            </p:nvSpPr>
            <p:spPr>
              <a:xfrm>
                <a:off x="2001603" y="3629190"/>
                <a:ext cx="58695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60AF9C0C-F31C-1548-AE72-5E3A5FEA775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1603" y="3629190"/>
                <a:ext cx="586956" cy="461665"/>
              </a:xfrm>
              <a:prstGeom prst="rect">
                <a:avLst/>
              </a:prstGeom>
              <a:blipFill>
                <a:blip r:embed="rId6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8296508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E5335CB-D28E-7643-A654-27E457DB2F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341123" y="1950316"/>
            <a:ext cx="4351338" cy="4351338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365FD7B-8111-5647-910E-68A432A51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How do we quantify </a:t>
            </a:r>
            <a:r>
              <a:rPr lang="en-US" dirty="0">
                <a:latin typeface="Myriad Pro" panose="020B0503030403020204" pitchFamily="34" charset="0"/>
              </a:rPr>
              <a:t>close</a:t>
            </a:r>
            <a:r>
              <a:rPr lang="en-US" dirty="0"/>
              <a:t> </a:t>
            </a:r>
            <a:r>
              <a:rPr lang="en-US" dirty="0">
                <a:latin typeface="Myriad Pro Semibold" panose="020B0503030403020204" pitchFamily="34" charset="0"/>
              </a:rPr>
              <a:t>(local) </a:t>
            </a:r>
            <a:r>
              <a:rPr lang="en-US" b="0" dirty="0"/>
              <a:t>versus </a:t>
            </a:r>
            <a:r>
              <a:rPr lang="en-US" dirty="0">
                <a:latin typeface="Myriad Pro" panose="020B0503030403020204" pitchFamily="34" charset="0"/>
              </a:rPr>
              <a:t>far</a:t>
            </a:r>
            <a:r>
              <a:rPr lang="en-US" b="0" dirty="0"/>
              <a:t> (</a:t>
            </a:r>
            <a:r>
              <a:rPr lang="en-US" dirty="0">
                <a:latin typeface="Myriad Pro Semibold" panose="020B0503030403020204" pitchFamily="34" charset="0"/>
              </a:rPr>
              <a:t>global)</a:t>
            </a:r>
            <a:r>
              <a:rPr lang="en-US" b="0" dirty="0"/>
              <a:t> in a dataset?</a:t>
            </a:r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9800669-13C3-A640-B3F6-01ED0325A1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7438" y="2297185"/>
            <a:ext cx="5486400" cy="3657600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AD594DE-CE9C-9342-8404-989636DD0CDF}"/>
              </a:ext>
            </a:extLst>
          </p:cNvPr>
          <p:cNvCxnSpPr>
            <a:cxnSpLocks/>
          </p:cNvCxnSpPr>
          <p:nvPr/>
        </p:nvCxnSpPr>
        <p:spPr>
          <a:xfrm>
            <a:off x="5636029" y="2754938"/>
            <a:ext cx="0" cy="2781338"/>
          </a:xfrm>
          <a:prstGeom prst="line">
            <a:avLst/>
          </a:prstGeom>
          <a:ln w="19050"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EC619E34-AA55-B544-BAD0-E4A8F09124C3}"/>
              </a:ext>
            </a:extLst>
          </p:cNvPr>
          <p:cNvSpPr/>
          <p:nvPr/>
        </p:nvSpPr>
        <p:spPr>
          <a:xfrm>
            <a:off x="6471416" y="5461462"/>
            <a:ext cx="818846" cy="3158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9DB24A-EA54-5640-981A-6B0E40B718F3}"/>
              </a:ext>
            </a:extLst>
          </p:cNvPr>
          <p:cNvSpPr txBox="1"/>
          <p:nvPr/>
        </p:nvSpPr>
        <p:spPr>
          <a:xfrm>
            <a:off x="4488950" y="5653938"/>
            <a:ext cx="18325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latin typeface="Myriad Pro" panose="020B0503030403020204" pitchFamily="34" charset="0"/>
              </a:rPr>
              <a:t>5 closest points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0DDA3DE-6DD9-BF49-A465-12A8D72F653B}"/>
              </a:ext>
            </a:extLst>
          </p:cNvPr>
          <p:cNvSpPr txBox="1"/>
          <p:nvPr/>
        </p:nvSpPr>
        <p:spPr>
          <a:xfrm>
            <a:off x="6623861" y="5655864"/>
            <a:ext cx="5164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latin typeface="Myriad Pro" panose="020B0503030403020204" pitchFamily="34" charset="0"/>
              </a:rPr>
              <a:t>Far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8D0E092-A8BB-3B49-9151-D926DB4ABBE4}"/>
              </a:ext>
            </a:extLst>
          </p:cNvPr>
          <p:cNvCxnSpPr>
            <a:cxnSpLocks/>
          </p:cNvCxnSpPr>
          <p:nvPr/>
        </p:nvCxnSpPr>
        <p:spPr>
          <a:xfrm flipV="1">
            <a:off x="5476423" y="5461463"/>
            <a:ext cx="90521" cy="1826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Left Brace 22">
            <a:extLst>
              <a:ext uri="{FF2B5EF4-FFF2-40B4-BE49-F238E27FC236}">
                <a16:creationId xmlns:a16="http://schemas.microsoft.com/office/drawing/2014/main" id="{040B8083-F113-6C40-A766-BBEDB995D5D8}"/>
              </a:ext>
            </a:extLst>
          </p:cNvPr>
          <p:cNvSpPr/>
          <p:nvPr/>
        </p:nvSpPr>
        <p:spPr>
          <a:xfrm rot="16200000">
            <a:off x="6810473" y="4324738"/>
            <a:ext cx="148909" cy="248984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2668CF-8F51-E24B-AB50-764CE1DCC737}"/>
              </a:ext>
            </a:extLst>
          </p:cNvPr>
          <p:cNvSpPr txBox="1"/>
          <p:nvPr/>
        </p:nvSpPr>
        <p:spPr>
          <a:xfrm>
            <a:off x="398271" y="4719918"/>
            <a:ext cx="7264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Myriad Pro" panose="020B0503030403020204" pitchFamily="34" charset="0"/>
              </a:rPr>
              <a:t>Edge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5A96865-C72A-0F48-8E8B-3CC49A207429}"/>
              </a:ext>
            </a:extLst>
          </p:cNvPr>
          <p:cNvCxnSpPr>
            <a:cxnSpLocks/>
          </p:cNvCxnSpPr>
          <p:nvPr/>
        </p:nvCxnSpPr>
        <p:spPr>
          <a:xfrm flipV="1">
            <a:off x="1016838" y="4444253"/>
            <a:ext cx="732864" cy="4101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C049D854-1DCF-5F4F-A536-2B48D9BFB5D4}"/>
              </a:ext>
            </a:extLst>
          </p:cNvPr>
          <p:cNvSpPr txBox="1"/>
          <p:nvPr/>
        </p:nvSpPr>
        <p:spPr>
          <a:xfrm>
            <a:off x="1383270" y="1763106"/>
            <a:ext cx="78919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latin typeface="Myriad Pro" panose="020B0503030403020204" pitchFamily="34" charset="0"/>
              </a:rPr>
              <a:t>Point out that A2 would be “sort of close” in Euclidean space</a:t>
            </a:r>
          </a:p>
        </p:txBody>
      </p:sp>
    </p:spTree>
    <p:extLst>
      <p:ext uri="{BB962C8B-B14F-4D97-AF65-F5344CB8AC3E}">
        <p14:creationId xmlns:p14="http://schemas.microsoft.com/office/powerpoint/2010/main" val="23417218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49BD7-3ED9-2240-8F6B-F98625A5D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9"/>
            <a:ext cx="7886700" cy="1325563"/>
          </a:xfrm>
        </p:spPr>
        <p:txBody>
          <a:bodyPr/>
          <a:lstStyle/>
          <a:p>
            <a:r>
              <a:rPr lang="en-US" dirty="0"/>
              <a:t>What is a “graph”?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5D01AE7-EBF0-8A42-A5EE-0ED603053D1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20662" y="2478767"/>
            <a:ext cx="3767864" cy="376786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0325457-21C9-9C41-A92C-68A355CCDB0B}"/>
                  </a:ext>
                </a:extLst>
              </p:cNvPr>
              <p:cNvSpPr/>
              <p:nvPr/>
            </p:nvSpPr>
            <p:spPr>
              <a:xfrm>
                <a:off x="636758" y="4131866"/>
                <a:ext cx="591764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0325457-21C9-9C41-A92C-68A355CCDB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758" y="4131866"/>
                <a:ext cx="591764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786F8E01-D683-0847-88DB-97C81F8D2406}"/>
                  </a:ext>
                </a:extLst>
              </p:cNvPr>
              <p:cNvSpPr/>
              <p:nvPr/>
            </p:nvSpPr>
            <p:spPr>
              <a:xfrm>
                <a:off x="1357937" y="2821222"/>
                <a:ext cx="5917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786F8E01-D683-0847-88DB-97C81F8D24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7937" y="2821222"/>
                <a:ext cx="591765" cy="461665"/>
              </a:xfrm>
              <a:prstGeom prst="rect">
                <a:avLst/>
              </a:prstGeom>
              <a:blipFill>
                <a:blip r:embed="rId4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5CF1E85D-D236-7F4C-96A2-EC2C43FA98A5}"/>
                  </a:ext>
                </a:extLst>
              </p:cNvPr>
              <p:cNvSpPr/>
              <p:nvPr/>
            </p:nvSpPr>
            <p:spPr>
              <a:xfrm>
                <a:off x="2621010" y="4057844"/>
                <a:ext cx="586956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5CF1E85D-D236-7F4C-96A2-EC2C43FA98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1010" y="4057844"/>
                <a:ext cx="586956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417C9A41-BF86-6345-8013-0377CF89E403}"/>
              </a:ext>
            </a:extLst>
          </p:cNvPr>
          <p:cNvSpPr txBox="1"/>
          <p:nvPr/>
        </p:nvSpPr>
        <p:spPr>
          <a:xfrm>
            <a:off x="1758986" y="2188329"/>
            <a:ext cx="6912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latin typeface="Myriad Pro" panose="020B0503030403020204" pitchFamily="34" charset="0"/>
              </a:rPr>
              <a:t>Plot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E3B41EB6-CA12-E049-B718-4AFBBCC71A44}"/>
              </a:ext>
            </a:extLst>
          </p:cNvPr>
          <p:cNvGrpSpPr/>
          <p:nvPr/>
        </p:nvGrpSpPr>
        <p:grpSpPr>
          <a:xfrm>
            <a:off x="5789640" y="3052054"/>
            <a:ext cx="2096860" cy="1898078"/>
            <a:chOff x="5312230" y="2695453"/>
            <a:chExt cx="2801934" cy="2536311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A6776C0-9F0C-ED40-9A27-09D0467EF8E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692918" y="3743778"/>
              <a:ext cx="1191353" cy="160403"/>
            </a:xfrm>
            <a:prstGeom prst="line">
              <a:avLst/>
            </a:prstGeom>
            <a:ln w="3810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DAA3993E-339B-8343-9E39-4A0D323BF074}"/>
                </a:ext>
              </a:extLst>
            </p:cNvPr>
            <p:cNvCxnSpPr/>
            <p:nvPr/>
          </p:nvCxnSpPr>
          <p:spPr>
            <a:xfrm>
              <a:off x="5521615" y="2995369"/>
              <a:ext cx="1171303" cy="804120"/>
            </a:xfrm>
            <a:prstGeom prst="line">
              <a:avLst/>
            </a:prstGeom>
            <a:ln w="3810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982B267-59ED-214D-90B4-C804E87A47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21615" y="2904838"/>
              <a:ext cx="2055063" cy="90531"/>
            </a:xfrm>
            <a:prstGeom prst="line">
              <a:avLst/>
            </a:prstGeom>
            <a:ln w="3810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EF16C771-C657-9A4C-86A1-C6523A5A704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93189" y="3799489"/>
              <a:ext cx="920237" cy="947650"/>
            </a:xfrm>
            <a:prstGeom prst="line">
              <a:avLst/>
            </a:prstGeom>
            <a:ln w="3810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8F47F5CC-87CD-274D-9EAB-527DC013F972}"/>
                </a:ext>
              </a:extLst>
            </p:cNvPr>
            <p:cNvCxnSpPr>
              <a:cxnSpLocks/>
            </p:cNvCxnSpPr>
            <p:nvPr/>
          </p:nvCxnSpPr>
          <p:spPr>
            <a:xfrm>
              <a:off x="7576678" y="2928532"/>
              <a:ext cx="328101" cy="981067"/>
            </a:xfrm>
            <a:prstGeom prst="line">
              <a:avLst/>
            </a:prstGeom>
            <a:ln w="3810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93C4EBBC-9408-E149-AD87-A292C038B7D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688926" y="3808233"/>
              <a:ext cx="1075192" cy="1294956"/>
            </a:xfrm>
            <a:prstGeom prst="line">
              <a:avLst/>
            </a:prstGeom>
            <a:ln w="3810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10AC51BC-82BA-CA4F-911E-9E860E69C7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16876" y="3933293"/>
              <a:ext cx="147345" cy="1169896"/>
            </a:xfrm>
            <a:prstGeom prst="line">
              <a:avLst/>
            </a:prstGeom>
            <a:ln w="3810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D2435046-3C92-704F-8097-5D456BBD6E59}"/>
                </a:ext>
              </a:extLst>
            </p:cNvPr>
            <p:cNvCxnSpPr>
              <a:cxnSpLocks/>
            </p:cNvCxnSpPr>
            <p:nvPr/>
          </p:nvCxnSpPr>
          <p:spPr>
            <a:xfrm>
              <a:off x="5530340" y="3007179"/>
              <a:ext cx="332826" cy="1805815"/>
            </a:xfrm>
            <a:prstGeom prst="line">
              <a:avLst/>
            </a:prstGeom>
            <a:ln w="3810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31CF7286-D9C0-8A4D-B9A0-D64F047EADE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01107" y="2971675"/>
              <a:ext cx="2403672" cy="890866"/>
            </a:xfrm>
            <a:prstGeom prst="line">
              <a:avLst/>
            </a:prstGeom>
            <a:ln w="3810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33477776-BA96-DB45-B7B1-E32D09F7AEFD}"/>
                </a:ext>
              </a:extLst>
            </p:cNvPr>
            <p:cNvSpPr/>
            <p:nvPr/>
          </p:nvSpPr>
          <p:spPr>
            <a:xfrm>
              <a:off x="5312230" y="2785984"/>
              <a:ext cx="418770" cy="41877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BD2276B5-1A83-D040-A0B9-68BF618577A2}"/>
                </a:ext>
              </a:extLst>
            </p:cNvPr>
            <p:cNvSpPr/>
            <p:nvPr/>
          </p:nvSpPr>
          <p:spPr>
            <a:xfrm>
              <a:off x="6483533" y="3590104"/>
              <a:ext cx="418770" cy="41877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52658DC4-3C7E-B74D-AB9F-7DA93D621E47}"/>
                </a:ext>
              </a:extLst>
            </p:cNvPr>
            <p:cNvSpPr/>
            <p:nvPr/>
          </p:nvSpPr>
          <p:spPr>
            <a:xfrm>
              <a:off x="5608315" y="4537754"/>
              <a:ext cx="418770" cy="41877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A110F340-77BB-464A-81DE-A3CEFF587BCA}"/>
                </a:ext>
              </a:extLst>
            </p:cNvPr>
            <p:cNvSpPr/>
            <p:nvPr/>
          </p:nvSpPr>
          <p:spPr>
            <a:xfrm>
              <a:off x="7367293" y="2695453"/>
              <a:ext cx="418770" cy="41877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6ED3CD32-5A27-9E4F-B7E2-20056CAD2155}"/>
                </a:ext>
              </a:extLst>
            </p:cNvPr>
            <p:cNvSpPr/>
            <p:nvPr/>
          </p:nvSpPr>
          <p:spPr>
            <a:xfrm>
              <a:off x="7695394" y="3700214"/>
              <a:ext cx="418770" cy="41877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5E1D863A-96CD-1E41-A877-4019A3E24B4E}"/>
                </a:ext>
              </a:extLst>
            </p:cNvPr>
            <p:cNvSpPr/>
            <p:nvPr/>
          </p:nvSpPr>
          <p:spPr>
            <a:xfrm>
              <a:off x="7560484" y="4812994"/>
              <a:ext cx="418770" cy="41877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ABFF257E-DA7C-4743-A258-78E3A1ED13E9}"/>
              </a:ext>
            </a:extLst>
          </p:cNvPr>
          <p:cNvSpPr txBox="1"/>
          <p:nvPr/>
        </p:nvSpPr>
        <p:spPr>
          <a:xfrm>
            <a:off x="6348193" y="2188329"/>
            <a:ext cx="9797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latin typeface="Myriad Pro" panose="020B0503030403020204" pitchFamily="34" charset="0"/>
              </a:rPr>
              <a:t>Graph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950B0E08-5EA0-724F-8F8E-9D0D42895A88}"/>
                  </a:ext>
                </a:extLst>
              </p:cNvPr>
              <p:cNvSpPr txBox="1"/>
              <p:nvPr/>
            </p:nvSpPr>
            <p:spPr>
              <a:xfrm>
                <a:off x="6094933" y="5106828"/>
                <a:ext cx="163487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latin typeface="Myriad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950B0E08-5EA0-724F-8F8E-9D0D42895A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4933" y="5106828"/>
                <a:ext cx="1634871" cy="461665"/>
              </a:xfrm>
              <a:prstGeom prst="rect">
                <a:avLst/>
              </a:prstGeom>
              <a:blipFill>
                <a:blip r:embed="rId6"/>
                <a:stretch>
                  <a:fillRect b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31570AD4-D605-9D4D-A710-4899D213B493}"/>
                  </a:ext>
                </a:extLst>
              </p:cNvPr>
              <p:cNvSpPr txBox="1"/>
              <p:nvPr/>
            </p:nvSpPr>
            <p:spPr>
              <a:xfrm>
                <a:off x="5907230" y="5642769"/>
                <a:ext cx="303224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sz="2400" dirty="0">
                    <a:latin typeface="Myriad Pro" panose="020B0503030403020204" pitchFamily="34" charset="0"/>
                  </a:rPr>
                  <a:t> = vertices / nodes</a:t>
                </a: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31570AD4-D605-9D4D-A710-4899D213B4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7230" y="5642769"/>
                <a:ext cx="3032240" cy="461665"/>
              </a:xfrm>
              <a:prstGeom prst="rect">
                <a:avLst/>
              </a:prstGeom>
              <a:blipFill>
                <a:blip r:embed="rId7"/>
                <a:stretch>
                  <a:fillRect t="-10811" r="-1667" b="-270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Oval 54">
            <a:extLst>
              <a:ext uri="{FF2B5EF4-FFF2-40B4-BE49-F238E27FC236}">
                <a16:creationId xmlns:a16="http://schemas.microsoft.com/office/drawing/2014/main" id="{EEA841ED-57A9-EA49-BA18-2DD7B9EA50A5}"/>
              </a:ext>
            </a:extLst>
          </p:cNvPr>
          <p:cNvSpPr/>
          <p:nvPr/>
        </p:nvSpPr>
        <p:spPr>
          <a:xfrm>
            <a:off x="5594427" y="5716905"/>
            <a:ext cx="313391" cy="31339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8AD05075-1BCB-E541-985D-6EEF34F7A008}"/>
                  </a:ext>
                </a:extLst>
              </p:cNvPr>
              <p:cNvSpPr txBox="1"/>
              <p:nvPr/>
            </p:nvSpPr>
            <p:spPr>
              <a:xfrm>
                <a:off x="5907230" y="6165115"/>
                <a:ext cx="179222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sz="2400" dirty="0">
                    <a:latin typeface="Myriad Pro" panose="020B0503030403020204" pitchFamily="34" charset="0"/>
                  </a:rPr>
                  <a:t> = edges</a:t>
                </a: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8AD05075-1BCB-E541-985D-6EEF34F7A0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7230" y="6165115"/>
                <a:ext cx="1792222" cy="461665"/>
              </a:xfrm>
              <a:prstGeom prst="rect">
                <a:avLst/>
              </a:prstGeom>
              <a:blipFill>
                <a:blip r:embed="rId8"/>
                <a:stretch>
                  <a:fillRect t="-7895" r="-4225" b="-2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8BA5FF6F-FAC4-ED4C-8748-26F8E2483625}"/>
              </a:ext>
            </a:extLst>
          </p:cNvPr>
          <p:cNvCxnSpPr>
            <a:cxnSpLocks/>
          </p:cNvCxnSpPr>
          <p:nvPr/>
        </p:nvCxnSpPr>
        <p:spPr>
          <a:xfrm>
            <a:off x="5608714" y="6395947"/>
            <a:ext cx="284816" cy="124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025804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49BD7-3ED9-2240-8F6B-F98625A5D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9"/>
            <a:ext cx="7886700" cy="1325563"/>
          </a:xfrm>
        </p:spPr>
        <p:txBody>
          <a:bodyPr/>
          <a:lstStyle/>
          <a:p>
            <a:r>
              <a:rPr lang="en-US" dirty="0"/>
              <a:t>What is a “graph”?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17C9A41-BF86-6345-8013-0377CF89E403}"/>
              </a:ext>
            </a:extLst>
          </p:cNvPr>
          <p:cNvSpPr txBox="1"/>
          <p:nvPr/>
        </p:nvSpPr>
        <p:spPr>
          <a:xfrm>
            <a:off x="808080" y="2007766"/>
            <a:ext cx="33254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Myriad Pro" panose="020B0503030403020204" pitchFamily="34" charset="0"/>
              </a:rPr>
              <a:t>Things that can be modelled as a graph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E3B41EB6-CA12-E049-B718-4AFBBCC71A44}"/>
              </a:ext>
            </a:extLst>
          </p:cNvPr>
          <p:cNvGrpSpPr/>
          <p:nvPr/>
        </p:nvGrpSpPr>
        <p:grpSpPr>
          <a:xfrm>
            <a:off x="5789640" y="3052054"/>
            <a:ext cx="2096860" cy="1898078"/>
            <a:chOff x="5312230" y="2695453"/>
            <a:chExt cx="2801934" cy="2536311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A6776C0-9F0C-ED40-9A27-09D0467EF8E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692918" y="3743778"/>
              <a:ext cx="1191353" cy="160403"/>
            </a:xfrm>
            <a:prstGeom prst="line">
              <a:avLst/>
            </a:prstGeom>
            <a:ln w="3810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DAA3993E-339B-8343-9E39-4A0D323BF074}"/>
                </a:ext>
              </a:extLst>
            </p:cNvPr>
            <p:cNvCxnSpPr/>
            <p:nvPr/>
          </p:nvCxnSpPr>
          <p:spPr>
            <a:xfrm>
              <a:off x="5521615" y="2995369"/>
              <a:ext cx="1171303" cy="804120"/>
            </a:xfrm>
            <a:prstGeom prst="line">
              <a:avLst/>
            </a:prstGeom>
            <a:ln w="3810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982B267-59ED-214D-90B4-C804E87A47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21615" y="2904838"/>
              <a:ext cx="2055063" cy="90531"/>
            </a:xfrm>
            <a:prstGeom prst="line">
              <a:avLst/>
            </a:prstGeom>
            <a:ln w="3810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EF16C771-C657-9A4C-86A1-C6523A5A704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93189" y="3799489"/>
              <a:ext cx="920237" cy="947650"/>
            </a:xfrm>
            <a:prstGeom prst="line">
              <a:avLst/>
            </a:prstGeom>
            <a:ln w="3810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8F47F5CC-87CD-274D-9EAB-527DC013F972}"/>
                </a:ext>
              </a:extLst>
            </p:cNvPr>
            <p:cNvCxnSpPr>
              <a:cxnSpLocks/>
            </p:cNvCxnSpPr>
            <p:nvPr/>
          </p:nvCxnSpPr>
          <p:spPr>
            <a:xfrm>
              <a:off x="7576678" y="2928532"/>
              <a:ext cx="328101" cy="981067"/>
            </a:xfrm>
            <a:prstGeom prst="line">
              <a:avLst/>
            </a:prstGeom>
            <a:ln w="3810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93C4EBBC-9408-E149-AD87-A292C038B7D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688926" y="3808233"/>
              <a:ext cx="1075192" cy="1294956"/>
            </a:xfrm>
            <a:prstGeom prst="line">
              <a:avLst/>
            </a:prstGeom>
            <a:ln w="3810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10AC51BC-82BA-CA4F-911E-9E860E69C7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16876" y="3933293"/>
              <a:ext cx="147345" cy="1169896"/>
            </a:xfrm>
            <a:prstGeom prst="line">
              <a:avLst/>
            </a:prstGeom>
            <a:ln w="3810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D2435046-3C92-704F-8097-5D456BBD6E59}"/>
                </a:ext>
              </a:extLst>
            </p:cNvPr>
            <p:cNvCxnSpPr>
              <a:cxnSpLocks/>
            </p:cNvCxnSpPr>
            <p:nvPr/>
          </p:nvCxnSpPr>
          <p:spPr>
            <a:xfrm>
              <a:off x="5530340" y="3007179"/>
              <a:ext cx="332826" cy="1805815"/>
            </a:xfrm>
            <a:prstGeom prst="line">
              <a:avLst/>
            </a:prstGeom>
            <a:ln w="3810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31CF7286-D9C0-8A4D-B9A0-D64F047EADE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01107" y="2971675"/>
              <a:ext cx="2403672" cy="890866"/>
            </a:xfrm>
            <a:prstGeom prst="line">
              <a:avLst/>
            </a:prstGeom>
            <a:ln w="3810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33477776-BA96-DB45-B7B1-E32D09F7AEFD}"/>
                </a:ext>
              </a:extLst>
            </p:cNvPr>
            <p:cNvSpPr/>
            <p:nvPr/>
          </p:nvSpPr>
          <p:spPr>
            <a:xfrm>
              <a:off x="5312230" y="2785984"/>
              <a:ext cx="418770" cy="41877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BD2276B5-1A83-D040-A0B9-68BF618577A2}"/>
                </a:ext>
              </a:extLst>
            </p:cNvPr>
            <p:cNvSpPr/>
            <p:nvPr/>
          </p:nvSpPr>
          <p:spPr>
            <a:xfrm>
              <a:off x="6483533" y="3590104"/>
              <a:ext cx="418770" cy="41877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52658DC4-3C7E-B74D-AB9F-7DA93D621E47}"/>
                </a:ext>
              </a:extLst>
            </p:cNvPr>
            <p:cNvSpPr/>
            <p:nvPr/>
          </p:nvSpPr>
          <p:spPr>
            <a:xfrm>
              <a:off x="5608315" y="4537754"/>
              <a:ext cx="418770" cy="41877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A110F340-77BB-464A-81DE-A3CEFF587BCA}"/>
                </a:ext>
              </a:extLst>
            </p:cNvPr>
            <p:cNvSpPr/>
            <p:nvPr/>
          </p:nvSpPr>
          <p:spPr>
            <a:xfrm>
              <a:off x="7367293" y="2695453"/>
              <a:ext cx="418770" cy="41877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6ED3CD32-5A27-9E4F-B7E2-20056CAD2155}"/>
                </a:ext>
              </a:extLst>
            </p:cNvPr>
            <p:cNvSpPr/>
            <p:nvPr/>
          </p:nvSpPr>
          <p:spPr>
            <a:xfrm>
              <a:off x="7695394" y="3700214"/>
              <a:ext cx="418770" cy="41877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5E1D863A-96CD-1E41-A877-4019A3E24B4E}"/>
                </a:ext>
              </a:extLst>
            </p:cNvPr>
            <p:cNvSpPr/>
            <p:nvPr/>
          </p:nvSpPr>
          <p:spPr>
            <a:xfrm>
              <a:off x="7560484" y="4812994"/>
              <a:ext cx="418770" cy="41877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ABFF257E-DA7C-4743-A258-78E3A1ED13E9}"/>
              </a:ext>
            </a:extLst>
          </p:cNvPr>
          <p:cNvSpPr txBox="1"/>
          <p:nvPr/>
        </p:nvSpPr>
        <p:spPr>
          <a:xfrm>
            <a:off x="6348193" y="2188329"/>
            <a:ext cx="9797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latin typeface="Myriad Pro" panose="020B0503030403020204" pitchFamily="34" charset="0"/>
              </a:rPr>
              <a:t>Graph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950B0E08-5EA0-724F-8F8E-9D0D42895A88}"/>
                  </a:ext>
                </a:extLst>
              </p:cNvPr>
              <p:cNvSpPr txBox="1"/>
              <p:nvPr/>
            </p:nvSpPr>
            <p:spPr>
              <a:xfrm>
                <a:off x="6094933" y="5106828"/>
                <a:ext cx="163487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latin typeface="Myriad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950B0E08-5EA0-724F-8F8E-9D0D42895A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4933" y="5106828"/>
                <a:ext cx="1634871" cy="461665"/>
              </a:xfrm>
              <a:prstGeom prst="rect">
                <a:avLst/>
              </a:prstGeom>
              <a:blipFill>
                <a:blip r:embed="rId2"/>
                <a:stretch>
                  <a:fillRect b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31570AD4-D605-9D4D-A710-4899D213B493}"/>
                  </a:ext>
                </a:extLst>
              </p:cNvPr>
              <p:cNvSpPr txBox="1"/>
              <p:nvPr/>
            </p:nvSpPr>
            <p:spPr>
              <a:xfrm>
                <a:off x="6428991" y="5642769"/>
                <a:ext cx="200631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sz="2400" dirty="0">
                    <a:latin typeface="Myriad Pro" panose="020B0503030403020204" pitchFamily="34" charset="0"/>
                  </a:rPr>
                  <a:t> = vertices</a:t>
                </a: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31570AD4-D605-9D4D-A710-4899D213B4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8991" y="5642769"/>
                <a:ext cx="2006318" cy="461665"/>
              </a:xfrm>
              <a:prstGeom prst="rect">
                <a:avLst/>
              </a:prstGeom>
              <a:blipFill>
                <a:blip r:embed="rId3"/>
                <a:stretch>
                  <a:fillRect t="-10811" r="-3774" b="-270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Oval 54">
            <a:extLst>
              <a:ext uri="{FF2B5EF4-FFF2-40B4-BE49-F238E27FC236}">
                <a16:creationId xmlns:a16="http://schemas.microsoft.com/office/drawing/2014/main" id="{EEA841ED-57A9-EA49-BA18-2DD7B9EA50A5}"/>
              </a:ext>
            </a:extLst>
          </p:cNvPr>
          <p:cNvSpPr/>
          <p:nvPr/>
        </p:nvSpPr>
        <p:spPr>
          <a:xfrm>
            <a:off x="6116188" y="5716905"/>
            <a:ext cx="313391" cy="31339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8AD05075-1BCB-E541-985D-6EEF34F7A008}"/>
                  </a:ext>
                </a:extLst>
              </p:cNvPr>
              <p:cNvSpPr txBox="1"/>
              <p:nvPr/>
            </p:nvSpPr>
            <p:spPr>
              <a:xfrm>
                <a:off x="6428991" y="6165115"/>
                <a:ext cx="179222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sz="2400" dirty="0">
                    <a:latin typeface="Myriad Pro" panose="020B0503030403020204" pitchFamily="34" charset="0"/>
                  </a:rPr>
                  <a:t> = edges</a:t>
                </a: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8AD05075-1BCB-E541-985D-6EEF34F7A0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8991" y="6165115"/>
                <a:ext cx="1792222" cy="461665"/>
              </a:xfrm>
              <a:prstGeom prst="rect">
                <a:avLst/>
              </a:prstGeom>
              <a:blipFill>
                <a:blip r:embed="rId4"/>
                <a:stretch>
                  <a:fillRect t="-7895" r="-4225" b="-2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8BA5FF6F-FAC4-ED4C-8748-26F8E2483625}"/>
              </a:ext>
            </a:extLst>
          </p:cNvPr>
          <p:cNvCxnSpPr>
            <a:cxnSpLocks/>
          </p:cNvCxnSpPr>
          <p:nvPr/>
        </p:nvCxnSpPr>
        <p:spPr>
          <a:xfrm>
            <a:off x="6130475" y="6395947"/>
            <a:ext cx="284816" cy="124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D7905323-6B22-8F4A-9974-34263E420B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0162375"/>
              </p:ext>
            </p:extLst>
          </p:nvPr>
        </p:nvGraphicFramePr>
        <p:xfrm>
          <a:off x="474725" y="3083102"/>
          <a:ext cx="3992157" cy="2148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30719">
                  <a:extLst>
                    <a:ext uri="{9D8B030D-6E8A-4147-A177-3AD203B41FA5}">
                      <a16:colId xmlns:a16="http://schemas.microsoft.com/office/drawing/2014/main" val="1561069603"/>
                    </a:ext>
                  </a:extLst>
                </a:gridCol>
                <a:gridCol w="1330719">
                  <a:extLst>
                    <a:ext uri="{9D8B030D-6E8A-4147-A177-3AD203B41FA5}">
                      <a16:colId xmlns:a16="http://schemas.microsoft.com/office/drawing/2014/main" val="1464031585"/>
                    </a:ext>
                  </a:extLst>
                </a:gridCol>
                <a:gridCol w="1330719">
                  <a:extLst>
                    <a:ext uri="{9D8B030D-6E8A-4147-A177-3AD203B41FA5}">
                      <a16:colId xmlns:a16="http://schemas.microsoft.com/office/drawing/2014/main" val="132897465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800" dirty="0">
                          <a:latin typeface="Myriad Pro" panose="020B0503030403020204" pitchFamily="34" charset="0"/>
                        </a:rPr>
                        <a:t>Thing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latin typeface="Myriad Pro" panose="020B0503030403020204" pitchFamily="34" charset="0"/>
                        </a:rPr>
                        <a:t>Vertices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latin typeface="Myriad Pro" panose="020B0503030403020204" pitchFamily="34" charset="0"/>
                        </a:rPr>
                        <a:t>Edges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9353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latin typeface="Myriad Pro" panose="020B0503030403020204" pitchFamily="34" charset="0"/>
                        </a:rPr>
                        <a:t>Internet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Myriad Pro" panose="020B0503030403020204" pitchFamily="34" charset="0"/>
                        </a:rPr>
                        <a:t>Computers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Myriad Pro" panose="020B0503030403020204" pitchFamily="34" charset="0"/>
                        </a:rPr>
                        <a:t>Network connections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39705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latin typeface="Myriad Pro" panose="020B0503030403020204" pitchFamily="34" charset="0"/>
                        </a:rPr>
                        <a:t>Traffic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Myriad Pro" panose="020B0503030403020204" pitchFamily="34" charset="0"/>
                        </a:rPr>
                        <a:t>Intersections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Myriad Pro" panose="020B0503030403020204" pitchFamily="34" charset="0"/>
                        </a:rPr>
                        <a:t>Roads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83588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latin typeface="Myriad Pro" panose="020B0503030403020204" pitchFamily="34" charset="0"/>
                        </a:rPr>
                        <a:t>Social network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Myriad Pro" panose="020B0503030403020204" pitchFamily="34" charset="0"/>
                        </a:rPr>
                        <a:t>People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Myriad Pro" panose="020B0503030403020204" pitchFamily="34" charset="0"/>
                        </a:rPr>
                        <a:t>Friendships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31459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latin typeface="Myriad Pro" panose="020B0503030403020204" pitchFamily="34" charset="0"/>
                        </a:rPr>
                        <a:t>Cell similarities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Myriad Pro" panose="020B0503030403020204" pitchFamily="34" charset="0"/>
                        </a:rPr>
                        <a:t>Cells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Myriad Pro" panose="020B0503030403020204" pitchFamily="34" charset="0"/>
                        </a:rPr>
                        <a:t>Similarity relationships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2401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0885038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E5335CB-D28E-7643-A654-27E457DB2F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341123" y="1950316"/>
            <a:ext cx="4351338" cy="4351338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365FD7B-8111-5647-910E-68A432A51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Graph walks approximate manifold distances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AD594DE-CE9C-9342-8404-989636DD0CDF}"/>
              </a:ext>
            </a:extLst>
          </p:cNvPr>
          <p:cNvCxnSpPr>
            <a:cxnSpLocks/>
          </p:cNvCxnSpPr>
          <p:nvPr/>
        </p:nvCxnSpPr>
        <p:spPr>
          <a:xfrm>
            <a:off x="5636029" y="2754938"/>
            <a:ext cx="0" cy="2781338"/>
          </a:xfrm>
          <a:prstGeom prst="line">
            <a:avLst/>
          </a:prstGeom>
          <a:ln w="19050"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D627E5D7-2312-4E4B-8CE3-365AECEE978E}"/>
              </a:ext>
            </a:extLst>
          </p:cNvPr>
          <p:cNvSpPr/>
          <p:nvPr/>
        </p:nvSpPr>
        <p:spPr>
          <a:xfrm>
            <a:off x="2578785" y="3127238"/>
            <a:ext cx="98156" cy="98156"/>
          </a:xfrm>
          <a:prstGeom prst="ellipse">
            <a:avLst/>
          </a:prstGeom>
          <a:gradFill>
            <a:gsLst>
              <a:gs pos="0">
                <a:schemeClr val="accent6">
                  <a:lumMod val="20000"/>
                  <a:lumOff val="80000"/>
                </a:schemeClr>
              </a:gs>
              <a:gs pos="50000">
                <a:schemeClr val="accent6">
                  <a:satMod val="110000"/>
                  <a:lumMod val="100000"/>
                  <a:shade val="100000"/>
                </a:schemeClr>
              </a:gs>
              <a:gs pos="100000">
                <a:schemeClr val="accent6">
                  <a:lumMod val="99000"/>
                  <a:satMod val="120000"/>
                  <a:shade val="78000"/>
                </a:schemeClr>
              </a:gs>
            </a:gsLst>
          </a:gradFill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A66D611-8D71-3846-B5D5-7791EB4C818C}"/>
              </a:ext>
            </a:extLst>
          </p:cNvPr>
          <p:cNvSpPr/>
          <p:nvPr/>
        </p:nvSpPr>
        <p:spPr>
          <a:xfrm>
            <a:off x="2767348" y="3331299"/>
            <a:ext cx="98156" cy="98156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3339BAA6-3D38-2A41-8429-5C161CD698DA}"/>
                  </a:ext>
                </a:extLst>
              </p:cNvPr>
              <p:cNvSpPr/>
              <p:nvPr/>
            </p:nvSpPr>
            <p:spPr>
              <a:xfrm>
                <a:off x="2767348" y="3058054"/>
                <a:ext cx="5917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3339BAA6-3D38-2A41-8429-5C161CD698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7348" y="3058054"/>
                <a:ext cx="591764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45AD6E91-ACE4-5745-98EE-1B8D542ED973}"/>
                  </a:ext>
                </a:extLst>
              </p:cNvPr>
              <p:cNvSpPr/>
              <p:nvPr/>
            </p:nvSpPr>
            <p:spPr>
              <a:xfrm>
                <a:off x="5006790" y="3058054"/>
                <a:ext cx="59176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45AD6E91-ACE4-5745-98EE-1B8D542ED9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6790" y="3058054"/>
                <a:ext cx="591765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" name="Graphic 24">
            <a:extLst>
              <a:ext uri="{FF2B5EF4-FFF2-40B4-BE49-F238E27FC236}">
                <a16:creationId xmlns:a16="http://schemas.microsoft.com/office/drawing/2014/main" id="{CB6FBC1A-1612-AC49-9F36-C3282D0499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71621" y="3380377"/>
            <a:ext cx="3043729" cy="132556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D4223A8-88E9-E449-9BF0-E5A4197CF3E2}"/>
              </a:ext>
            </a:extLst>
          </p:cNvPr>
          <p:cNvSpPr txBox="1"/>
          <p:nvPr/>
        </p:nvSpPr>
        <p:spPr>
          <a:xfrm>
            <a:off x="4979988" y="2534988"/>
            <a:ext cx="40014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latin typeface="Myriad Pro" panose="020B0503030403020204" pitchFamily="34" charset="0"/>
              </a:rPr>
              <a:t>Shortest path between points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E0059350-1ACF-CA45-AECA-C4B59FAFE4AA}"/>
                  </a:ext>
                </a:extLst>
              </p:cNvPr>
              <p:cNvSpPr/>
              <p:nvPr/>
            </p:nvSpPr>
            <p:spPr>
              <a:xfrm>
                <a:off x="2085176" y="2714650"/>
                <a:ext cx="59176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E0059350-1ACF-CA45-AECA-C4B59FAFE4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5176" y="2714650"/>
                <a:ext cx="591765" cy="461665"/>
              </a:xfrm>
              <a:prstGeom prst="rect">
                <a:avLst/>
              </a:prstGeom>
              <a:blipFill>
                <a:blip r:embed="rId8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F3862DD3-010C-9440-B306-4542ED04F308}"/>
                  </a:ext>
                </a:extLst>
              </p:cNvPr>
              <p:cNvSpPr/>
              <p:nvPr/>
            </p:nvSpPr>
            <p:spPr>
              <a:xfrm>
                <a:off x="7546157" y="4570222"/>
                <a:ext cx="58695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F3862DD3-010C-9440-B306-4542ED04F3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6157" y="4570222"/>
                <a:ext cx="586956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Oval 14">
            <a:extLst>
              <a:ext uri="{FF2B5EF4-FFF2-40B4-BE49-F238E27FC236}">
                <a16:creationId xmlns:a16="http://schemas.microsoft.com/office/drawing/2014/main" id="{532E8C47-A3C2-D448-A970-A4617FACA541}"/>
              </a:ext>
            </a:extLst>
          </p:cNvPr>
          <p:cNvSpPr/>
          <p:nvPr/>
        </p:nvSpPr>
        <p:spPr>
          <a:xfrm>
            <a:off x="2319991" y="3631825"/>
            <a:ext cx="98156" cy="98156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8725889D-5B05-2542-8C44-9C623EA8D4C8}"/>
                  </a:ext>
                </a:extLst>
              </p:cNvPr>
              <p:cNvSpPr/>
              <p:nvPr/>
            </p:nvSpPr>
            <p:spPr>
              <a:xfrm>
                <a:off x="2193508" y="3664320"/>
                <a:ext cx="58695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8725889D-5B05-2542-8C44-9C623EA8D4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3508" y="3664320"/>
                <a:ext cx="586956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2126107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E5335CB-D28E-7643-A654-27E457DB2F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341123" y="1950316"/>
            <a:ext cx="4351338" cy="4351338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365FD7B-8111-5647-910E-68A432A51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Graph walks approximate manifold distances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AD594DE-CE9C-9342-8404-989636DD0CDF}"/>
              </a:ext>
            </a:extLst>
          </p:cNvPr>
          <p:cNvCxnSpPr>
            <a:cxnSpLocks/>
          </p:cNvCxnSpPr>
          <p:nvPr/>
        </p:nvCxnSpPr>
        <p:spPr>
          <a:xfrm>
            <a:off x="5636029" y="2754938"/>
            <a:ext cx="0" cy="2781338"/>
          </a:xfrm>
          <a:prstGeom prst="line">
            <a:avLst/>
          </a:prstGeom>
          <a:ln w="19050"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D627E5D7-2312-4E4B-8CE3-365AECEE978E}"/>
              </a:ext>
            </a:extLst>
          </p:cNvPr>
          <p:cNvSpPr/>
          <p:nvPr/>
        </p:nvSpPr>
        <p:spPr>
          <a:xfrm>
            <a:off x="2578785" y="3127238"/>
            <a:ext cx="98156" cy="98156"/>
          </a:xfrm>
          <a:prstGeom prst="ellipse">
            <a:avLst/>
          </a:prstGeom>
          <a:gradFill>
            <a:gsLst>
              <a:gs pos="0">
                <a:schemeClr val="accent6">
                  <a:lumMod val="20000"/>
                  <a:lumOff val="80000"/>
                </a:schemeClr>
              </a:gs>
              <a:gs pos="50000">
                <a:schemeClr val="accent6">
                  <a:satMod val="110000"/>
                  <a:lumMod val="100000"/>
                  <a:shade val="100000"/>
                </a:schemeClr>
              </a:gs>
              <a:gs pos="100000">
                <a:schemeClr val="accent6">
                  <a:lumMod val="99000"/>
                  <a:satMod val="120000"/>
                  <a:shade val="78000"/>
                </a:schemeClr>
              </a:gs>
            </a:gsLst>
          </a:gradFill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A66D611-8D71-3846-B5D5-7791EB4C818C}"/>
              </a:ext>
            </a:extLst>
          </p:cNvPr>
          <p:cNvSpPr/>
          <p:nvPr/>
        </p:nvSpPr>
        <p:spPr>
          <a:xfrm>
            <a:off x="2767348" y="3331299"/>
            <a:ext cx="98156" cy="98156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694527B-BB4C-E944-9CC5-6F97041DFD66}"/>
              </a:ext>
            </a:extLst>
          </p:cNvPr>
          <p:cNvSpPr/>
          <p:nvPr/>
        </p:nvSpPr>
        <p:spPr>
          <a:xfrm>
            <a:off x="2319991" y="3631825"/>
            <a:ext cx="98156" cy="98156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3339BAA6-3D38-2A41-8429-5C161CD698DA}"/>
                  </a:ext>
                </a:extLst>
              </p:cNvPr>
              <p:cNvSpPr/>
              <p:nvPr/>
            </p:nvSpPr>
            <p:spPr>
              <a:xfrm>
                <a:off x="2767348" y="3058054"/>
                <a:ext cx="5917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3339BAA6-3D38-2A41-8429-5C161CD698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7348" y="3058054"/>
                <a:ext cx="591764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45AD6E91-ACE4-5745-98EE-1B8D542ED973}"/>
                  </a:ext>
                </a:extLst>
              </p:cNvPr>
              <p:cNvSpPr/>
              <p:nvPr/>
            </p:nvSpPr>
            <p:spPr>
              <a:xfrm>
                <a:off x="5006790" y="3058054"/>
                <a:ext cx="59176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45AD6E91-ACE4-5745-98EE-1B8D542ED9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6790" y="3058054"/>
                <a:ext cx="591765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58FBCA62-AEA2-3A45-94F5-BEB7FAA59728}"/>
                  </a:ext>
                </a:extLst>
              </p:cNvPr>
              <p:cNvSpPr/>
              <p:nvPr/>
            </p:nvSpPr>
            <p:spPr>
              <a:xfrm>
                <a:off x="2193508" y="3664320"/>
                <a:ext cx="58695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58FBCA62-AEA2-3A45-94F5-BEB7FAA597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3508" y="3664320"/>
                <a:ext cx="586956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" name="Graphic 24">
            <a:extLst>
              <a:ext uri="{FF2B5EF4-FFF2-40B4-BE49-F238E27FC236}">
                <a16:creationId xmlns:a16="http://schemas.microsoft.com/office/drawing/2014/main" id="{CB6FBC1A-1612-AC49-9F36-C3282D0499C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471621" y="3380377"/>
            <a:ext cx="3043729" cy="132556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D4223A8-88E9-E449-9BF0-E5A4197CF3E2}"/>
              </a:ext>
            </a:extLst>
          </p:cNvPr>
          <p:cNvSpPr txBox="1"/>
          <p:nvPr/>
        </p:nvSpPr>
        <p:spPr>
          <a:xfrm>
            <a:off x="4979988" y="2534988"/>
            <a:ext cx="40014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latin typeface="Myriad Pro" panose="020B0503030403020204" pitchFamily="34" charset="0"/>
              </a:rPr>
              <a:t>Shortest path between points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E0059350-1ACF-CA45-AECA-C4B59FAFE4AA}"/>
                  </a:ext>
                </a:extLst>
              </p:cNvPr>
              <p:cNvSpPr/>
              <p:nvPr/>
            </p:nvSpPr>
            <p:spPr>
              <a:xfrm>
                <a:off x="2085176" y="2714650"/>
                <a:ext cx="59176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E0059350-1ACF-CA45-AECA-C4B59FAFE4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5176" y="2714650"/>
                <a:ext cx="591765" cy="461665"/>
              </a:xfrm>
              <a:prstGeom prst="rect">
                <a:avLst/>
              </a:prstGeom>
              <a:blipFill>
                <a:blip r:embed="rId8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F3862DD3-010C-9440-B306-4542ED04F308}"/>
                  </a:ext>
                </a:extLst>
              </p:cNvPr>
              <p:cNvSpPr/>
              <p:nvPr/>
            </p:nvSpPr>
            <p:spPr>
              <a:xfrm>
                <a:off x="7546157" y="4570222"/>
                <a:ext cx="58695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F3862DD3-010C-9440-B306-4542ED04F3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6157" y="4570222"/>
                <a:ext cx="586956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148EBF9-08B1-6642-97A8-03DF9BAB881D}"/>
                  </a:ext>
                </a:extLst>
              </p:cNvPr>
              <p:cNvSpPr txBox="1"/>
              <p:nvPr/>
            </p:nvSpPr>
            <p:spPr>
              <a:xfrm>
                <a:off x="4572000" y="5283353"/>
                <a:ext cx="451386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𝑔𝑒𝑜𝑑𝑒𝑠𝑖𝑐</m:t>
                        </m:r>
                      </m:sub>
                    </m:sSub>
                    <m:d>
                      <m:d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dirty="0" err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 dirty="0" err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 b="0" i="0" dirty="0" smtClean="0">
                        <a:latin typeface="Cambria Math" panose="02040503050406030204" pitchFamily="18" charset="0"/>
                      </a:rPr>
                      <m:t>shortestpath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 err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 dirty="0" err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>
                    <a:latin typeface="Myriad Pro" panose="020B0503030403020204" pitchFamily="34" charset="0"/>
                  </a:rPr>
                  <a:t>)</a:t>
                </a: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148EBF9-08B1-6642-97A8-03DF9BAB88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5283353"/>
                <a:ext cx="4513864" cy="461665"/>
              </a:xfrm>
              <a:prstGeom prst="rect">
                <a:avLst/>
              </a:prstGeom>
              <a:blipFill>
                <a:blip r:embed="rId10"/>
                <a:stretch>
                  <a:fillRect t="-8108" r="-1127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45B52A31-35EE-7746-B725-1E327FFB6683}"/>
                  </a:ext>
                </a:extLst>
              </p:cNvPr>
              <p:cNvSpPr/>
              <p:nvPr/>
            </p:nvSpPr>
            <p:spPr>
              <a:xfrm>
                <a:off x="6388388" y="5722789"/>
                <a:ext cx="648639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=5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45B52A31-35EE-7746-B725-1E327FFB66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8388" y="5722789"/>
                <a:ext cx="648639" cy="4001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5FEA45C1-BF66-5A4C-867B-813BBFF5C7EC}"/>
              </a:ext>
            </a:extLst>
          </p:cNvPr>
          <p:cNvSpPr txBox="1"/>
          <p:nvPr/>
        </p:nvSpPr>
        <p:spPr>
          <a:xfrm>
            <a:off x="5501443" y="3635467"/>
            <a:ext cx="3417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latin typeface="Myriad Pro" panose="020B0503030403020204" pitchFamily="34" charset="0"/>
              </a:rPr>
              <a:t>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6E97303-71C5-B04D-9B57-016FE1861BFF}"/>
              </a:ext>
            </a:extLst>
          </p:cNvPr>
          <p:cNvSpPr txBox="1"/>
          <p:nvPr/>
        </p:nvSpPr>
        <p:spPr>
          <a:xfrm>
            <a:off x="5904738" y="3977392"/>
            <a:ext cx="3417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latin typeface="Myriad Pro" panose="020B0503030403020204" pitchFamily="34" charset="0"/>
              </a:rPr>
              <a:t>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305FA6C-D4C3-174D-9658-5CED404D0175}"/>
              </a:ext>
            </a:extLst>
          </p:cNvPr>
          <p:cNvSpPr txBox="1"/>
          <p:nvPr/>
        </p:nvSpPr>
        <p:spPr>
          <a:xfrm>
            <a:off x="6441505" y="4279648"/>
            <a:ext cx="3417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latin typeface="Myriad Pro" panose="020B0503030403020204" pitchFamily="34" charset="0"/>
              </a:rPr>
              <a:t>3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3C8709A-BCCB-F545-A52C-CD14AE21635E}"/>
              </a:ext>
            </a:extLst>
          </p:cNvPr>
          <p:cNvSpPr txBox="1"/>
          <p:nvPr/>
        </p:nvSpPr>
        <p:spPr>
          <a:xfrm>
            <a:off x="6883432" y="4261772"/>
            <a:ext cx="3417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latin typeface="Myriad Pro" panose="020B0503030403020204" pitchFamily="34" charset="0"/>
              </a:rPr>
              <a:t>4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668A245-444D-8C4A-99A6-02DAE46EC8E0}"/>
              </a:ext>
            </a:extLst>
          </p:cNvPr>
          <p:cNvSpPr txBox="1"/>
          <p:nvPr/>
        </p:nvSpPr>
        <p:spPr>
          <a:xfrm>
            <a:off x="7190067" y="4407248"/>
            <a:ext cx="3417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latin typeface="Myriad Pro" panose="020B0503030403020204" pitchFamily="34" charset="0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06555050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E5335CB-D28E-7643-A654-27E457DB2F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35331" y="912626"/>
            <a:ext cx="1842312" cy="1842312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365FD7B-8111-5647-910E-68A432A51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Graph walks approximate manifold distances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AD594DE-CE9C-9342-8404-989636DD0CDF}"/>
              </a:ext>
            </a:extLst>
          </p:cNvPr>
          <p:cNvCxnSpPr>
            <a:cxnSpLocks/>
          </p:cNvCxnSpPr>
          <p:nvPr/>
        </p:nvCxnSpPr>
        <p:spPr>
          <a:xfrm>
            <a:off x="5636029" y="2754938"/>
            <a:ext cx="0" cy="2781338"/>
          </a:xfrm>
          <a:prstGeom prst="line">
            <a:avLst/>
          </a:prstGeom>
          <a:ln w="19050"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8DD0CFA5-63F0-6742-979B-C777481CC9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1985" y="2951430"/>
            <a:ext cx="4560533" cy="373134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30A62DA-47EF-E141-B4B3-0C4F43257D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3884" y="2951430"/>
            <a:ext cx="4560532" cy="3731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1448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BF2575AF-F55F-994C-BA4A-148163BC28E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107872" y="1736205"/>
            <a:ext cx="5407477" cy="450623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F97E5EB-E4DB-A941-AF77-BE98A5F1B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What does “dimensionality” mean?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BB62CAF-E806-1941-8182-792ED3A0E092}"/>
                  </a:ext>
                </a:extLst>
              </p:cNvPr>
              <p:cNvSpPr txBox="1"/>
              <p:nvPr/>
            </p:nvSpPr>
            <p:spPr>
              <a:xfrm>
                <a:off x="4507672" y="1736205"/>
                <a:ext cx="28281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dirty="0"/>
                  <a:t> three-dimensional space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BB62CAF-E806-1941-8182-792ED3A0E0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7672" y="1736205"/>
                <a:ext cx="2828147" cy="369332"/>
              </a:xfrm>
              <a:prstGeom prst="rect">
                <a:avLst/>
              </a:prstGeom>
              <a:blipFill>
                <a:blip r:embed="rId3"/>
                <a:stretch>
                  <a:fillRect t="-6667" r="-446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C8DC266-8A0F-634B-9E0E-18D48202C20E}"/>
                  </a:ext>
                </a:extLst>
              </p:cNvPr>
              <p:cNvSpPr/>
              <p:nvPr/>
            </p:nvSpPr>
            <p:spPr>
              <a:xfrm>
                <a:off x="5622856" y="3753855"/>
                <a:ext cx="44114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C8DC266-8A0F-634B-9E0E-18D48202C2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2856" y="3753855"/>
                <a:ext cx="441146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8E71608-94A3-4140-9C8D-28E34AA440F6}"/>
                  </a:ext>
                </a:extLst>
              </p:cNvPr>
              <p:cNvSpPr txBox="1"/>
              <p:nvPr/>
            </p:nvSpPr>
            <p:spPr>
              <a:xfrm>
                <a:off x="747741" y="1585541"/>
                <a:ext cx="91858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8E71608-94A3-4140-9C8D-28E34AA440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741" y="1585541"/>
                <a:ext cx="918585" cy="369332"/>
              </a:xfrm>
              <a:prstGeom prst="rect">
                <a:avLst/>
              </a:prstGeom>
              <a:blipFill>
                <a:blip r:embed="rId5"/>
                <a:stretch>
                  <a:fillRect l="-4110" t="-6667" r="-1370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6E1F48A-BFF4-0346-A9D7-613235784E99}"/>
                  </a:ext>
                </a:extLst>
              </p:cNvPr>
              <p:cNvSpPr txBox="1"/>
              <p:nvPr/>
            </p:nvSpPr>
            <p:spPr>
              <a:xfrm>
                <a:off x="750315" y="2049999"/>
                <a:ext cx="126528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=[1,2]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6E1F48A-BFF4-0346-A9D7-613235784E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315" y="2049999"/>
                <a:ext cx="1265283" cy="369332"/>
              </a:xfrm>
              <a:prstGeom prst="rect">
                <a:avLst/>
              </a:prstGeom>
              <a:blipFill>
                <a:blip r:embed="rId6"/>
                <a:stretch>
                  <a:fillRect l="-2970" r="-7921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40B759D-3BBB-7543-8A57-852BE8185533}"/>
                  </a:ext>
                </a:extLst>
              </p:cNvPr>
              <p:cNvSpPr txBox="1"/>
              <p:nvPr/>
            </p:nvSpPr>
            <p:spPr>
              <a:xfrm>
                <a:off x="1183892" y="2692450"/>
                <a:ext cx="2814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40B759D-3BBB-7543-8A57-852BE81855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3892" y="2692450"/>
                <a:ext cx="281423" cy="276999"/>
              </a:xfrm>
              <a:prstGeom prst="rect">
                <a:avLst/>
              </a:prstGeom>
              <a:blipFill>
                <a:blip r:embed="rId7"/>
                <a:stretch>
                  <a:fillRect l="-8696" r="-4348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F325BAE-69E1-9B40-BAA0-24D806D35D91}"/>
                  </a:ext>
                </a:extLst>
              </p:cNvPr>
              <p:cNvSpPr txBox="1"/>
              <p:nvPr/>
            </p:nvSpPr>
            <p:spPr>
              <a:xfrm>
                <a:off x="1861645" y="2692449"/>
                <a:ext cx="27610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F325BAE-69E1-9B40-BAA0-24D806D35D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1645" y="2692449"/>
                <a:ext cx="276101" cy="276999"/>
              </a:xfrm>
              <a:prstGeom prst="rect">
                <a:avLst/>
              </a:prstGeom>
              <a:blipFill>
                <a:blip r:embed="rId8"/>
                <a:stretch>
                  <a:fillRect l="-9091" r="-4545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A76A733-D534-9C48-A401-6081FFAA9050}"/>
              </a:ext>
            </a:extLst>
          </p:cNvPr>
          <p:cNvCxnSpPr>
            <a:cxnSpLocks/>
            <a:stCxn id="27" idx="0"/>
          </p:cNvCxnSpPr>
          <p:nvPr/>
        </p:nvCxnSpPr>
        <p:spPr>
          <a:xfrm flipV="1">
            <a:off x="1324604" y="2419552"/>
            <a:ext cx="226283" cy="2728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9AB4E7F-0B23-174A-8154-22C6F31473C6}"/>
              </a:ext>
            </a:extLst>
          </p:cNvPr>
          <p:cNvCxnSpPr>
            <a:cxnSpLocks/>
            <a:stCxn id="28" idx="0"/>
          </p:cNvCxnSpPr>
          <p:nvPr/>
        </p:nvCxnSpPr>
        <p:spPr>
          <a:xfrm flipH="1" flipV="1">
            <a:off x="1770754" y="2419331"/>
            <a:ext cx="228942" cy="2731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E786DD8-9D7F-7D4F-A253-8558C1AA10F8}"/>
                  </a:ext>
                </a:extLst>
              </p:cNvPr>
              <p:cNvSpPr txBox="1"/>
              <p:nvPr/>
            </p:nvSpPr>
            <p:spPr>
              <a:xfrm>
                <a:off x="747741" y="3342186"/>
                <a:ext cx="91537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E786DD8-9D7F-7D4F-A253-8558C1AA10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741" y="3342186"/>
                <a:ext cx="915379" cy="369332"/>
              </a:xfrm>
              <a:prstGeom prst="rect">
                <a:avLst/>
              </a:prstGeom>
              <a:blipFill>
                <a:blip r:embed="rId9"/>
                <a:stretch>
                  <a:fillRect l="-6849" t="-3333" r="-1370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CD82E54-CA58-C449-B73B-44E392C64166}"/>
                  </a:ext>
                </a:extLst>
              </p:cNvPr>
              <p:cNvSpPr txBox="1"/>
              <p:nvPr/>
            </p:nvSpPr>
            <p:spPr>
              <a:xfrm>
                <a:off x="750315" y="3806644"/>
                <a:ext cx="150624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=[2,4,1]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CD82E54-CA58-C449-B73B-44E392C641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315" y="3806644"/>
                <a:ext cx="1506246" cy="369332"/>
              </a:xfrm>
              <a:prstGeom prst="rect">
                <a:avLst/>
              </a:prstGeom>
              <a:blipFill>
                <a:blip r:embed="rId10"/>
                <a:stretch>
                  <a:fillRect l="-4167" r="-5833" b="-310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FC15C1C-030D-C246-8BC9-6E7F115548A8}"/>
                  </a:ext>
                </a:extLst>
              </p:cNvPr>
              <p:cNvSpPr txBox="1"/>
              <p:nvPr/>
            </p:nvSpPr>
            <p:spPr>
              <a:xfrm>
                <a:off x="1183892" y="4449095"/>
                <a:ext cx="2814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FC15C1C-030D-C246-8BC9-6E7F115548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3892" y="4449095"/>
                <a:ext cx="281423" cy="276999"/>
              </a:xfrm>
              <a:prstGeom prst="rect">
                <a:avLst/>
              </a:prstGeom>
              <a:blipFill>
                <a:blip r:embed="rId11"/>
                <a:stretch>
                  <a:fillRect l="-8696" r="-4348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231F8A7E-595B-A645-AB5D-906925FD4257}"/>
                  </a:ext>
                </a:extLst>
              </p:cNvPr>
              <p:cNvSpPr txBox="1"/>
              <p:nvPr/>
            </p:nvSpPr>
            <p:spPr>
              <a:xfrm>
                <a:off x="1659910" y="4449095"/>
                <a:ext cx="27610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231F8A7E-595B-A645-AB5D-906925FD42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9910" y="4449095"/>
                <a:ext cx="276101" cy="276999"/>
              </a:xfrm>
              <a:prstGeom prst="rect">
                <a:avLst/>
              </a:prstGeom>
              <a:blipFill>
                <a:blip r:embed="rId12"/>
                <a:stretch>
                  <a:fillRect l="-9091" r="-4545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3DE5403B-5384-5642-AFCD-46C2FF4CB301}"/>
              </a:ext>
            </a:extLst>
          </p:cNvPr>
          <p:cNvCxnSpPr>
            <a:cxnSpLocks/>
            <a:stCxn id="33" idx="0"/>
          </p:cNvCxnSpPr>
          <p:nvPr/>
        </p:nvCxnSpPr>
        <p:spPr>
          <a:xfrm flipV="1">
            <a:off x="1324604" y="4176197"/>
            <a:ext cx="226283" cy="2728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78107310-78BD-F642-A07A-5CAB754494C2}"/>
              </a:ext>
            </a:extLst>
          </p:cNvPr>
          <p:cNvCxnSpPr>
            <a:cxnSpLocks/>
            <a:stCxn id="34" idx="0"/>
          </p:cNvCxnSpPr>
          <p:nvPr/>
        </p:nvCxnSpPr>
        <p:spPr>
          <a:xfrm flipV="1">
            <a:off x="1797961" y="4175977"/>
            <a:ext cx="2661" cy="2731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8471692-D6F1-2D44-8B36-4642003E64C6}"/>
                  </a:ext>
                </a:extLst>
              </p:cNvPr>
              <p:cNvSpPr txBox="1"/>
              <p:nvPr/>
            </p:nvSpPr>
            <p:spPr>
              <a:xfrm>
                <a:off x="2122515" y="4449095"/>
                <a:ext cx="2814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8471692-D6F1-2D44-8B36-4642003E64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2515" y="4449095"/>
                <a:ext cx="281423" cy="276999"/>
              </a:xfrm>
              <a:prstGeom prst="rect">
                <a:avLst/>
              </a:prstGeom>
              <a:blipFill>
                <a:blip r:embed="rId13"/>
                <a:stretch>
                  <a:fillRect l="-8696" r="-4348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512EA19A-F2ED-4940-B14A-4D4ECE14D8A6}"/>
              </a:ext>
            </a:extLst>
          </p:cNvPr>
          <p:cNvCxnSpPr>
            <a:cxnSpLocks/>
            <a:stCxn id="37" idx="0"/>
          </p:cNvCxnSpPr>
          <p:nvPr/>
        </p:nvCxnSpPr>
        <p:spPr>
          <a:xfrm flipH="1" flipV="1">
            <a:off x="2031623" y="4175977"/>
            <a:ext cx="231604" cy="2731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648913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9FB8CF-06E3-284A-BDBF-8CE255FA2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if the data isn’t entirely connected?</a:t>
            </a:r>
          </a:p>
        </p:txBody>
      </p:sp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2F1244D7-1899-4045-B65C-DD6705A3DA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1433610"/>
            <a:ext cx="4504765" cy="3003177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1D632D5-8723-0940-B3EF-1AD7ECC02428}"/>
              </a:ext>
            </a:extLst>
          </p:cNvPr>
          <p:cNvSpPr txBox="1"/>
          <p:nvPr/>
        </p:nvSpPr>
        <p:spPr>
          <a:xfrm>
            <a:off x="1785957" y="1995793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New dataset</a:t>
            </a:r>
          </a:p>
        </p:txBody>
      </p:sp>
    </p:spTree>
    <p:extLst>
      <p:ext uri="{BB962C8B-B14F-4D97-AF65-F5344CB8AC3E}">
        <p14:creationId xmlns:p14="http://schemas.microsoft.com/office/powerpoint/2010/main" val="209879852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9FB8CF-06E3-284A-BDBF-8CE255FA2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if the data isn’t entirely connected?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755B52D-73F3-9944-88DE-39B82DB294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9237" y="2546441"/>
            <a:ext cx="4598898" cy="3449173"/>
          </a:xfrm>
          <a:prstGeom prst="rect">
            <a:avLst/>
          </a:prstGeom>
        </p:spPr>
      </p:pic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2F1244D7-1899-4045-B65C-DD6705A3DA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0" y="1433610"/>
            <a:ext cx="4504765" cy="3003177"/>
          </a:xfrm>
        </p:spPr>
      </p:pic>
      <p:sp>
        <p:nvSpPr>
          <p:cNvPr id="22" name="Right Arrow 21">
            <a:extLst>
              <a:ext uri="{FF2B5EF4-FFF2-40B4-BE49-F238E27FC236}">
                <a16:creationId xmlns:a16="http://schemas.microsoft.com/office/drawing/2014/main" id="{DFC3566A-5199-C14D-A9D0-DC513BA62D66}"/>
              </a:ext>
            </a:extLst>
          </p:cNvPr>
          <p:cNvSpPr/>
          <p:nvPr/>
        </p:nvSpPr>
        <p:spPr>
          <a:xfrm rot="1265830">
            <a:off x="4471149" y="2882766"/>
            <a:ext cx="800098" cy="262218"/>
          </a:xfrm>
          <a:prstGeom prst="rightArrow">
            <a:avLst>
              <a:gd name="adj1" fmla="val 23478"/>
              <a:gd name="adj2" fmla="val 6266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EC7A37-DC9C-A243-B265-9C534CE80491}"/>
              </a:ext>
            </a:extLst>
          </p:cNvPr>
          <p:cNvSpPr txBox="1"/>
          <p:nvPr/>
        </p:nvSpPr>
        <p:spPr>
          <a:xfrm>
            <a:off x="1785957" y="1995793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New dataset</a:t>
            </a:r>
          </a:p>
        </p:txBody>
      </p:sp>
    </p:spTree>
    <p:extLst>
      <p:ext uri="{BB962C8B-B14F-4D97-AF65-F5344CB8AC3E}">
        <p14:creationId xmlns:p14="http://schemas.microsoft.com/office/powerpoint/2010/main" val="193735231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9FB8CF-06E3-284A-BDBF-8CE255FA2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if the data isn’t entirely connected?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755B52D-73F3-9944-88DE-39B82DB294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9237" y="2546441"/>
            <a:ext cx="4598898" cy="3449173"/>
          </a:xfrm>
          <a:prstGeom prst="rect">
            <a:avLst/>
          </a:prstGeom>
        </p:spPr>
      </p:pic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2F1244D7-1899-4045-B65C-DD6705A3DA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0" y="1433610"/>
            <a:ext cx="4504765" cy="3003177"/>
          </a:xfr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44E1893-6061-9D4F-AB27-B1F67AD18D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472" y="4013946"/>
            <a:ext cx="4669492" cy="3112995"/>
          </a:xfrm>
          <a:prstGeom prst="rect">
            <a:avLst/>
          </a:prstGeom>
        </p:spPr>
      </p:pic>
      <p:sp>
        <p:nvSpPr>
          <p:cNvPr id="22" name="Right Arrow 21">
            <a:extLst>
              <a:ext uri="{FF2B5EF4-FFF2-40B4-BE49-F238E27FC236}">
                <a16:creationId xmlns:a16="http://schemas.microsoft.com/office/drawing/2014/main" id="{DFC3566A-5199-C14D-A9D0-DC513BA62D66}"/>
              </a:ext>
            </a:extLst>
          </p:cNvPr>
          <p:cNvSpPr/>
          <p:nvPr/>
        </p:nvSpPr>
        <p:spPr>
          <a:xfrm rot="1265830">
            <a:off x="4471149" y="2882766"/>
            <a:ext cx="800098" cy="262218"/>
          </a:xfrm>
          <a:prstGeom prst="rightArrow">
            <a:avLst>
              <a:gd name="adj1" fmla="val 23478"/>
              <a:gd name="adj2" fmla="val 6266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51F85EB3-5E80-D340-9C95-D66EB310CA4B}"/>
              </a:ext>
            </a:extLst>
          </p:cNvPr>
          <p:cNvSpPr/>
          <p:nvPr/>
        </p:nvSpPr>
        <p:spPr>
          <a:xfrm rot="8996693">
            <a:off x="4466008" y="5035712"/>
            <a:ext cx="800098" cy="262218"/>
          </a:xfrm>
          <a:prstGeom prst="rightArrow">
            <a:avLst>
              <a:gd name="adj1" fmla="val 23478"/>
              <a:gd name="adj2" fmla="val 6266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7A4C139-F6CF-2D40-9F2F-5CAEB0FBF266}"/>
              </a:ext>
            </a:extLst>
          </p:cNvPr>
          <p:cNvCxnSpPr>
            <a:cxnSpLocks/>
          </p:cNvCxnSpPr>
          <p:nvPr/>
        </p:nvCxnSpPr>
        <p:spPr>
          <a:xfrm>
            <a:off x="1911350" y="5480660"/>
            <a:ext cx="1914338" cy="0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DFA89C6-8653-8B46-9E14-2D1E05421B55}"/>
              </a:ext>
            </a:extLst>
          </p:cNvPr>
          <p:cNvCxnSpPr>
            <a:cxnSpLocks/>
          </p:cNvCxnSpPr>
          <p:nvPr/>
        </p:nvCxnSpPr>
        <p:spPr>
          <a:xfrm>
            <a:off x="1533525" y="5283200"/>
            <a:ext cx="252432" cy="165100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4AA5FED6-4348-5A44-8327-B45B5C3928BB}"/>
              </a:ext>
            </a:extLst>
          </p:cNvPr>
          <p:cNvSpPr txBox="1"/>
          <p:nvPr/>
        </p:nvSpPr>
        <p:spPr>
          <a:xfrm>
            <a:off x="2497394" y="5407741"/>
            <a:ext cx="39305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4000" dirty="0">
                <a:latin typeface="Myriad Pro" panose="020B0503030403020204" pitchFamily="34" charset="0"/>
              </a:rPr>
              <a:t>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CD70B03-72B5-6048-AE3E-AFEA0CDB64D1}"/>
              </a:ext>
            </a:extLst>
          </p:cNvPr>
          <p:cNvSpPr txBox="1"/>
          <p:nvPr/>
        </p:nvSpPr>
        <p:spPr>
          <a:xfrm>
            <a:off x="1785957" y="1995793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New dataset</a:t>
            </a:r>
          </a:p>
        </p:txBody>
      </p:sp>
    </p:spTree>
    <p:extLst>
      <p:ext uri="{BB962C8B-B14F-4D97-AF65-F5344CB8AC3E}">
        <p14:creationId xmlns:p14="http://schemas.microsoft.com/office/powerpoint/2010/main" val="363380766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9FB8CF-06E3-284A-BDBF-8CE255FA2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if the data isn’t entirely connected?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755B52D-73F3-9944-88DE-39B82DB294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9237" y="2546441"/>
            <a:ext cx="4598898" cy="3449173"/>
          </a:xfrm>
          <a:prstGeom prst="rect">
            <a:avLst/>
          </a:prstGeom>
        </p:spPr>
      </p:pic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2F1244D7-1899-4045-B65C-DD6705A3DA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0" y="1433610"/>
            <a:ext cx="4504765" cy="3003177"/>
          </a:xfr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44E1893-6061-9D4F-AB27-B1F67AD18D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472" y="4013946"/>
            <a:ext cx="4669492" cy="3112995"/>
          </a:xfrm>
          <a:prstGeom prst="rect">
            <a:avLst/>
          </a:prstGeom>
        </p:spPr>
      </p:pic>
      <p:sp>
        <p:nvSpPr>
          <p:cNvPr id="22" name="Right Arrow 21">
            <a:extLst>
              <a:ext uri="{FF2B5EF4-FFF2-40B4-BE49-F238E27FC236}">
                <a16:creationId xmlns:a16="http://schemas.microsoft.com/office/drawing/2014/main" id="{DFC3566A-5199-C14D-A9D0-DC513BA62D66}"/>
              </a:ext>
            </a:extLst>
          </p:cNvPr>
          <p:cNvSpPr/>
          <p:nvPr/>
        </p:nvSpPr>
        <p:spPr>
          <a:xfrm rot="1265830">
            <a:off x="4471149" y="2882766"/>
            <a:ext cx="800098" cy="262218"/>
          </a:xfrm>
          <a:prstGeom prst="rightArrow">
            <a:avLst>
              <a:gd name="adj1" fmla="val 23478"/>
              <a:gd name="adj2" fmla="val 6266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51F85EB3-5E80-D340-9C95-D66EB310CA4B}"/>
              </a:ext>
            </a:extLst>
          </p:cNvPr>
          <p:cNvSpPr/>
          <p:nvPr/>
        </p:nvSpPr>
        <p:spPr>
          <a:xfrm rot="8996693">
            <a:off x="4466008" y="5035712"/>
            <a:ext cx="800098" cy="262218"/>
          </a:xfrm>
          <a:prstGeom prst="rightArrow">
            <a:avLst>
              <a:gd name="adj1" fmla="val 23478"/>
              <a:gd name="adj2" fmla="val 6266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7A4C139-F6CF-2D40-9F2F-5CAEB0FBF266}"/>
              </a:ext>
            </a:extLst>
          </p:cNvPr>
          <p:cNvCxnSpPr>
            <a:cxnSpLocks/>
          </p:cNvCxnSpPr>
          <p:nvPr/>
        </p:nvCxnSpPr>
        <p:spPr>
          <a:xfrm>
            <a:off x="1911350" y="5480660"/>
            <a:ext cx="1914338" cy="0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DFA89C6-8653-8B46-9E14-2D1E05421B55}"/>
              </a:ext>
            </a:extLst>
          </p:cNvPr>
          <p:cNvCxnSpPr>
            <a:cxnSpLocks/>
          </p:cNvCxnSpPr>
          <p:nvPr/>
        </p:nvCxnSpPr>
        <p:spPr>
          <a:xfrm>
            <a:off x="1533525" y="5283200"/>
            <a:ext cx="252432" cy="165100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8EF2AFE-F69E-3B49-AA13-C975A44A5E34}"/>
                  </a:ext>
                </a:extLst>
              </p:cNvPr>
              <p:cNvSpPr/>
              <p:nvPr/>
            </p:nvSpPr>
            <p:spPr>
              <a:xfrm>
                <a:off x="1815146" y="5460996"/>
                <a:ext cx="1570750" cy="3585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 dirty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600" i="1" dirty="0">
                              <a:latin typeface="Cambria Math" panose="02040503050406030204" pitchFamily="18" charset="0"/>
                            </a:rPr>
                            <m:t>𝑔𝑒𝑜𝑑𝑒𝑠𝑖𝑐</m:t>
                          </m:r>
                        </m:sub>
                      </m:sSub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𝑖𝑛𝑓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8EF2AFE-F69E-3B49-AA13-C975A44A5E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5146" y="5460996"/>
                <a:ext cx="1570750" cy="35856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45ABA715-F38C-D041-9D3F-BA70346D0676}"/>
              </a:ext>
            </a:extLst>
          </p:cNvPr>
          <p:cNvSpPr txBox="1"/>
          <p:nvPr/>
        </p:nvSpPr>
        <p:spPr>
          <a:xfrm>
            <a:off x="1785957" y="1995793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New dataset</a:t>
            </a:r>
          </a:p>
        </p:txBody>
      </p:sp>
    </p:spTree>
    <p:extLst>
      <p:ext uri="{BB962C8B-B14F-4D97-AF65-F5344CB8AC3E}">
        <p14:creationId xmlns:p14="http://schemas.microsoft.com/office/powerpoint/2010/main" val="76159408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9FB8CF-06E3-284A-BDBF-8CE255FA2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if the data isn’t entirely connected?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755B52D-73F3-9944-88DE-39B82DB294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9237" y="2546441"/>
            <a:ext cx="4598898" cy="3449173"/>
          </a:xfrm>
          <a:prstGeom prst="rect">
            <a:avLst/>
          </a:prstGeom>
        </p:spPr>
      </p:pic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2F1244D7-1899-4045-B65C-DD6705A3DA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0" y="1433610"/>
            <a:ext cx="4504765" cy="3003177"/>
          </a:xfr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44E1893-6061-9D4F-AB27-B1F67AD18D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472" y="4013946"/>
            <a:ext cx="4669492" cy="3112995"/>
          </a:xfrm>
          <a:prstGeom prst="rect">
            <a:avLst/>
          </a:prstGeom>
        </p:spPr>
      </p:pic>
      <p:sp>
        <p:nvSpPr>
          <p:cNvPr id="23" name="Right Arrow 22">
            <a:extLst>
              <a:ext uri="{FF2B5EF4-FFF2-40B4-BE49-F238E27FC236}">
                <a16:creationId xmlns:a16="http://schemas.microsoft.com/office/drawing/2014/main" id="{51F85EB3-5E80-D340-9C95-D66EB310CA4B}"/>
              </a:ext>
            </a:extLst>
          </p:cNvPr>
          <p:cNvSpPr/>
          <p:nvPr/>
        </p:nvSpPr>
        <p:spPr>
          <a:xfrm rot="20352789">
            <a:off x="4466008" y="5035712"/>
            <a:ext cx="800098" cy="262218"/>
          </a:xfrm>
          <a:prstGeom prst="rightArrow">
            <a:avLst>
              <a:gd name="adj1" fmla="val 23478"/>
              <a:gd name="adj2" fmla="val 6266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7A4C139-F6CF-2D40-9F2F-5CAEB0FBF266}"/>
              </a:ext>
            </a:extLst>
          </p:cNvPr>
          <p:cNvCxnSpPr>
            <a:cxnSpLocks/>
          </p:cNvCxnSpPr>
          <p:nvPr/>
        </p:nvCxnSpPr>
        <p:spPr>
          <a:xfrm>
            <a:off x="1911350" y="5480660"/>
            <a:ext cx="1914338" cy="0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DFA89C6-8653-8B46-9E14-2D1E05421B55}"/>
              </a:ext>
            </a:extLst>
          </p:cNvPr>
          <p:cNvCxnSpPr>
            <a:cxnSpLocks/>
          </p:cNvCxnSpPr>
          <p:nvPr/>
        </p:nvCxnSpPr>
        <p:spPr>
          <a:xfrm>
            <a:off x="1533525" y="5283200"/>
            <a:ext cx="252432" cy="165100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8EF2AFE-F69E-3B49-AA13-C975A44A5E34}"/>
                  </a:ext>
                </a:extLst>
              </p:cNvPr>
              <p:cNvSpPr/>
              <p:nvPr/>
            </p:nvSpPr>
            <p:spPr>
              <a:xfrm>
                <a:off x="1815146" y="5460996"/>
                <a:ext cx="1570750" cy="3585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 dirty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600" i="1" dirty="0">
                              <a:latin typeface="Cambria Math" panose="02040503050406030204" pitchFamily="18" charset="0"/>
                            </a:rPr>
                            <m:t>𝑔𝑒𝑜𝑑𝑒𝑠𝑖𝑐</m:t>
                          </m:r>
                        </m:sub>
                      </m:sSub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𝑖𝑛𝑓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8EF2AFE-F69E-3B49-AA13-C975A44A5E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5146" y="5460996"/>
                <a:ext cx="1570750" cy="35856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45ABA715-F38C-D041-9D3F-BA70346D0676}"/>
              </a:ext>
            </a:extLst>
          </p:cNvPr>
          <p:cNvSpPr txBox="1"/>
          <p:nvPr/>
        </p:nvSpPr>
        <p:spPr>
          <a:xfrm>
            <a:off x="1785957" y="1995793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New dataset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0597CC2-C983-9F41-8079-442D8F100012}"/>
              </a:ext>
            </a:extLst>
          </p:cNvPr>
          <p:cNvSpPr/>
          <p:nvPr/>
        </p:nvSpPr>
        <p:spPr>
          <a:xfrm>
            <a:off x="5403954" y="4257206"/>
            <a:ext cx="1424066" cy="14131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1D82E78-D09B-1A41-975B-CAFD64CA5DF6}"/>
              </a:ext>
            </a:extLst>
          </p:cNvPr>
          <p:cNvSpPr/>
          <p:nvPr/>
        </p:nvSpPr>
        <p:spPr>
          <a:xfrm>
            <a:off x="6813030" y="2813049"/>
            <a:ext cx="1461540" cy="14441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40B4E4-464A-1840-B45E-CB12103C03A0}"/>
              </a:ext>
            </a:extLst>
          </p:cNvPr>
          <p:cNvSpPr txBox="1"/>
          <p:nvPr/>
        </p:nvSpPr>
        <p:spPr>
          <a:xfrm>
            <a:off x="7284754" y="3319796"/>
            <a:ext cx="5180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i="1" dirty="0">
                <a:latin typeface="Myriad Pro" panose="020B0503030403020204" pitchFamily="34" charset="0"/>
              </a:rPr>
              <a:t>inf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23A99A1-50D7-FF4F-B637-DD49695F36B1}"/>
              </a:ext>
            </a:extLst>
          </p:cNvPr>
          <p:cNvSpPr txBox="1"/>
          <p:nvPr/>
        </p:nvSpPr>
        <p:spPr>
          <a:xfrm>
            <a:off x="5841099" y="4732949"/>
            <a:ext cx="5180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i="1" dirty="0">
                <a:latin typeface="Myriad Pro" panose="020B0503030403020204" pitchFamily="34" charset="0"/>
              </a:rPr>
              <a:t>inf</a:t>
            </a:r>
          </a:p>
        </p:txBody>
      </p:sp>
    </p:spTree>
    <p:extLst>
      <p:ext uri="{BB962C8B-B14F-4D97-AF65-F5344CB8AC3E}">
        <p14:creationId xmlns:p14="http://schemas.microsoft.com/office/powerpoint/2010/main" val="52868991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FB4F5-364A-5740-AFDC-0B7F7E0808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281" y="365129"/>
            <a:ext cx="8783273" cy="1325563"/>
          </a:xfrm>
        </p:spPr>
        <p:txBody>
          <a:bodyPr/>
          <a:lstStyle/>
          <a:p>
            <a:r>
              <a:rPr lang="en-US" dirty="0"/>
              <a:t>Summary: learning graphs from data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7D8A6BC-1F73-AB46-9480-7C038E2AFE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4711"/>
          <a:stretch/>
        </p:blipFill>
        <p:spPr>
          <a:xfrm>
            <a:off x="1098958" y="1690692"/>
            <a:ext cx="6946084" cy="512609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AB9AF85-C01A-EF41-82B6-F0B9DDAE0F2F}"/>
              </a:ext>
            </a:extLst>
          </p:cNvPr>
          <p:cNvSpPr/>
          <p:nvPr/>
        </p:nvSpPr>
        <p:spPr>
          <a:xfrm>
            <a:off x="7835317" y="5310231"/>
            <a:ext cx="562063" cy="5368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83205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AB9AF85-C01A-EF41-82B6-F0B9DDAE0F2F}"/>
              </a:ext>
            </a:extLst>
          </p:cNvPr>
          <p:cNvSpPr/>
          <p:nvPr/>
        </p:nvSpPr>
        <p:spPr>
          <a:xfrm>
            <a:off x="7835317" y="5310231"/>
            <a:ext cx="562063" cy="5368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6D74D6-6676-1046-851D-E1CE463ABE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75" y="1932476"/>
            <a:ext cx="8960477" cy="4317321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1E0656C8-CC8B-9444-9E4A-14E193699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281" y="365129"/>
            <a:ext cx="8783273" cy="1325563"/>
          </a:xfrm>
        </p:spPr>
        <p:txBody>
          <a:bodyPr/>
          <a:lstStyle/>
          <a:p>
            <a:r>
              <a:rPr lang="en-US" dirty="0"/>
              <a:t>Summary: learning graphs from data</a:t>
            </a:r>
          </a:p>
        </p:txBody>
      </p:sp>
    </p:spTree>
    <p:extLst>
      <p:ext uri="{BB962C8B-B14F-4D97-AF65-F5344CB8AC3E}">
        <p14:creationId xmlns:p14="http://schemas.microsoft.com/office/powerpoint/2010/main" val="428878003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F1A9B60-676B-9C47-856C-76CD1E2E8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531223"/>
            <a:ext cx="7886700" cy="1035510"/>
          </a:xfrm>
        </p:spPr>
        <p:txBody>
          <a:bodyPr>
            <a:normAutofit fontScale="90000"/>
          </a:bodyPr>
          <a:lstStyle/>
          <a:p>
            <a:r>
              <a:rPr lang="en-US" sz="7200" dirty="0"/>
              <a:t>Exercise!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98FD24-D171-C542-9363-4927F0E45527}"/>
              </a:ext>
            </a:extLst>
          </p:cNvPr>
          <p:cNvSpPr txBox="1"/>
          <p:nvPr/>
        </p:nvSpPr>
        <p:spPr>
          <a:xfrm>
            <a:off x="623888" y="2071868"/>
            <a:ext cx="64358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dirty="0">
                <a:latin typeface="Myriad Pro" panose="020B0503030403020204" pitchFamily="34" charset="0"/>
              </a:rPr>
              <a:t>To do: How does choice of k affect our approximation of manifolds with different shapes?</a:t>
            </a:r>
          </a:p>
        </p:txBody>
      </p:sp>
    </p:spTree>
    <p:extLst>
      <p:ext uri="{BB962C8B-B14F-4D97-AF65-F5344CB8AC3E}">
        <p14:creationId xmlns:p14="http://schemas.microsoft.com/office/powerpoint/2010/main" val="323760898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004F63F-694F-E840-9D7D-B73AC7B6F1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11089"/>
            <a:ext cx="7886700" cy="1325563"/>
          </a:xfrm>
        </p:spPr>
        <p:txBody>
          <a:bodyPr/>
          <a:lstStyle/>
          <a:p>
            <a:r>
              <a:rPr lang="en-US" dirty="0"/>
              <a:t>Matrix representations of graphs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B986C61-8452-694F-9D2D-5B617DEB33AF}"/>
              </a:ext>
            </a:extLst>
          </p:cNvPr>
          <p:cNvCxnSpPr/>
          <p:nvPr/>
        </p:nvCxnSpPr>
        <p:spPr>
          <a:xfrm>
            <a:off x="670010" y="2257425"/>
            <a:ext cx="847725" cy="45085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A0F4A06-DA77-0F47-A818-6B8E8C8E4A71}"/>
              </a:ext>
            </a:extLst>
          </p:cNvPr>
          <p:cNvCxnSpPr/>
          <p:nvPr/>
        </p:nvCxnSpPr>
        <p:spPr>
          <a:xfrm flipH="1">
            <a:off x="644610" y="2263775"/>
            <a:ext cx="1695450" cy="854075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47FED8B-C469-C842-B8C0-CB4E94E67E2F}"/>
              </a:ext>
            </a:extLst>
          </p:cNvPr>
          <p:cNvCxnSpPr/>
          <p:nvPr/>
        </p:nvCxnSpPr>
        <p:spPr>
          <a:xfrm flipV="1">
            <a:off x="1882860" y="2257425"/>
            <a:ext cx="450850" cy="1470025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D0D722C-236B-824E-9ED1-294CF512E047}"/>
              </a:ext>
            </a:extLst>
          </p:cNvPr>
          <p:cNvCxnSpPr/>
          <p:nvPr/>
        </p:nvCxnSpPr>
        <p:spPr>
          <a:xfrm flipH="1" flipV="1">
            <a:off x="1517735" y="2708275"/>
            <a:ext cx="371475" cy="1031876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195490D7-118D-8E46-9DB6-D75869930BD8}"/>
              </a:ext>
            </a:extLst>
          </p:cNvPr>
          <p:cNvSpPr/>
          <p:nvPr/>
        </p:nvSpPr>
        <p:spPr>
          <a:xfrm>
            <a:off x="466810" y="2063931"/>
            <a:ext cx="391886" cy="39188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BFA2FE4-5295-7C4D-8B31-EDE18DF8FC5E}"/>
              </a:ext>
            </a:extLst>
          </p:cNvPr>
          <p:cNvSpPr/>
          <p:nvPr/>
        </p:nvSpPr>
        <p:spPr>
          <a:xfrm>
            <a:off x="1315896" y="2508069"/>
            <a:ext cx="391886" cy="39188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64F44BC-1EBD-4A4B-AADB-2F32FAD87D5A}"/>
              </a:ext>
            </a:extLst>
          </p:cNvPr>
          <p:cNvSpPr/>
          <p:nvPr/>
        </p:nvSpPr>
        <p:spPr>
          <a:xfrm>
            <a:off x="466810" y="2899955"/>
            <a:ext cx="391886" cy="39188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B845705-6439-2B4F-9F96-E8F966272BCA}"/>
              </a:ext>
            </a:extLst>
          </p:cNvPr>
          <p:cNvSpPr/>
          <p:nvPr/>
        </p:nvSpPr>
        <p:spPr>
          <a:xfrm>
            <a:off x="2134502" y="2063931"/>
            <a:ext cx="391886" cy="39188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2D988A2-E664-7E4D-A831-B3680E242E18}"/>
              </a:ext>
            </a:extLst>
          </p:cNvPr>
          <p:cNvSpPr/>
          <p:nvPr/>
        </p:nvSpPr>
        <p:spPr>
          <a:xfrm>
            <a:off x="1707782" y="3503971"/>
            <a:ext cx="391886" cy="39188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91C397D-4E9D-B241-9902-01E11C9BD1DD}"/>
              </a:ext>
            </a:extLst>
          </p:cNvPr>
          <p:cNvSpPr txBox="1"/>
          <p:nvPr/>
        </p:nvSpPr>
        <p:spPr>
          <a:xfrm>
            <a:off x="1004907" y="2122753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258998-179D-BC46-894D-5A6E9CCE0FD9}"/>
              </a:ext>
            </a:extLst>
          </p:cNvPr>
          <p:cNvSpPr txBox="1"/>
          <p:nvPr/>
        </p:nvSpPr>
        <p:spPr>
          <a:xfrm>
            <a:off x="1624892" y="2092482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DAF3427-A241-4B4F-A8B0-9828B3CC1E9C}"/>
              </a:ext>
            </a:extLst>
          </p:cNvPr>
          <p:cNvSpPr txBox="1"/>
          <p:nvPr/>
        </p:nvSpPr>
        <p:spPr>
          <a:xfrm>
            <a:off x="2110975" y="2801944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827F19B-F88C-2541-94D7-976F66D43B3A}"/>
              </a:ext>
            </a:extLst>
          </p:cNvPr>
          <p:cNvSpPr txBox="1"/>
          <p:nvPr/>
        </p:nvSpPr>
        <p:spPr>
          <a:xfrm>
            <a:off x="1366923" y="2995965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578C089-9037-D84B-B3DB-AE7D63913B86}"/>
              </a:ext>
            </a:extLst>
          </p:cNvPr>
          <p:cNvSpPr txBox="1"/>
          <p:nvPr/>
        </p:nvSpPr>
        <p:spPr>
          <a:xfrm>
            <a:off x="883632" y="2512861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90829B9-B122-E048-999D-49D3B0BB8BB0}"/>
              </a:ext>
            </a:extLst>
          </p:cNvPr>
          <p:cNvSpPr txBox="1"/>
          <p:nvPr/>
        </p:nvSpPr>
        <p:spPr>
          <a:xfrm>
            <a:off x="1285971" y="1485013"/>
            <a:ext cx="5036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3081F96-71DE-B643-8179-9A6CA3D5CC48}"/>
              </a:ext>
            </a:extLst>
          </p:cNvPr>
          <p:cNvSpPr txBox="1"/>
          <p:nvPr/>
        </p:nvSpPr>
        <p:spPr>
          <a:xfrm>
            <a:off x="3251937" y="1498840"/>
            <a:ext cx="27925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adjacency matrix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0532EA69-134B-814B-BD14-38F74680A8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3150" y="2229789"/>
            <a:ext cx="2630342" cy="1836704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24ACCA72-B86D-C848-AA18-427895D618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1963" y="2182866"/>
            <a:ext cx="2628509" cy="1888443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F3BF5E8E-89CA-6547-AF73-C533E84D1759}"/>
              </a:ext>
            </a:extLst>
          </p:cNvPr>
          <p:cNvSpPr txBox="1"/>
          <p:nvPr/>
        </p:nvSpPr>
        <p:spPr>
          <a:xfrm>
            <a:off x="6568321" y="1498575"/>
            <a:ext cx="23759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D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degree matrix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7EB9DF0E-B553-5440-BE1C-35B4127438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919" y="4605590"/>
            <a:ext cx="4572000" cy="193040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5D39BE6B-7BDB-C549-8873-BBB279E623A9}"/>
              </a:ext>
            </a:extLst>
          </p:cNvPr>
          <p:cNvSpPr txBox="1"/>
          <p:nvPr/>
        </p:nvSpPr>
        <p:spPr>
          <a:xfrm>
            <a:off x="200909" y="4870069"/>
            <a:ext cx="24288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Laplacian matrix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BD15F17-E087-EC43-B4E8-C0927A9592FD}"/>
              </a:ext>
            </a:extLst>
          </p:cNvPr>
          <p:cNvSpPr txBox="1"/>
          <p:nvPr/>
        </p:nvSpPr>
        <p:spPr>
          <a:xfrm>
            <a:off x="5895334" y="5015726"/>
            <a:ext cx="3569788" cy="1985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Creating visualizations</a:t>
            </a:r>
          </a:p>
          <a:p>
            <a:pPr marL="342900" indent="-3429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Clustering</a:t>
            </a:r>
          </a:p>
          <a:p>
            <a:pPr marL="342900" indent="-3429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Denoising data associated with the nodes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FFD20106-505D-4641-8947-E3A918744F52}"/>
              </a:ext>
            </a:extLst>
          </p:cNvPr>
          <p:cNvCxnSpPr/>
          <p:nvPr/>
        </p:nvCxnSpPr>
        <p:spPr>
          <a:xfrm>
            <a:off x="5470216" y="5570790"/>
            <a:ext cx="32801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650597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F1A9B60-676B-9C47-856C-76CD1E2E8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531223"/>
            <a:ext cx="7886700" cy="1035510"/>
          </a:xfrm>
        </p:spPr>
        <p:txBody>
          <a:bodyPr>
            <a:normAutofit fontScale="90000"/>
          </a:bodyPr>
          <a:lstStyle/>
          <a:p>
            <a:r>
              <a:rPr lang="en-US" sz="7200" dirty="0"/>
              <a:t>Exercise!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98FD24-D171-C542-9363-4927F0E45527}"/>
              </a:ext>
            </a:extLst>
          </p:cNvPr>
          <p:cNvSpPr txBox="1"/>
          <p:nvPr/>
        </p:nvSpPr>
        <p:spPr>
          <a:xfrm>
            <a:off x="623888" y="2071868"/>
            <a:ext cx="823975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latin typeface="Myriad Pro" panose="020B0503030403020204" pitchFamily="34" charset="0"/>
              </a:rPr>
              <a:t>To do: figure out how to get people to figure out </a:t>
            </a:r>
          </a:p>
          <a:p>
            <a:pPr algn="l"/>
            <a:r>
              <a:rPr lang="en-US" sz="2400" dirty="0">
                <a:latin typeface="Myriad Pro" panose="020B0503030403020204" pitchFamily="34" charset="0"/>
              </a:rPr>
              <a:t>the “shape” of a dataset without being able to easily visualize it.</a:t>
            </a:r>
          </a:p>
        </p:txBody>
      </p:sp>
    </p:spTree>
    <p:extLst>
      <p:ext uri="{BB962C8B-B14F-4D97-AF65-F5344CB8AC3E}">
        <p14:creationId xmlns:p14="http://schemas.microsoft.com/office/powerpoint/2010/main" val="21290738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97E5EB-E4DB-A941-AF77-BE98A5F1B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What does “dimensionality” mean?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BB62CAF-E806-1941-8182-792ED3A0E092}"/>
                  </a:ext>
                </a:extLst>
              </p:cNvPr>
              <p:cNvSpPr txBox="1"/>
              <p:nvPr/>
            </p:nvSpPr>
            <p:spPr>
              <a:xfrm>
                <a:off x="4507672" y="1736205"/>
                <a:ext cx="27041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r>
                  <a:rPr lang="en-US" dirty="0"/>
                  <a:t> four-dimensional space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BB62CAF-E806-1941-8182-792ED3A0E0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7672" y="1736205"/>
                <a:ext cx="2704138" cy="369332"/>
              </a:xfrm>
              <a:prstGeom prst="rect">
                <a:avLst/>
              </a:prstGeom>
              <a:blipFill>
                <a:blip r:embed="rId2"/>
                <a:stretch>
                  <a:fillRect t="-6667" r="-4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TextBox 37">
            <a:extLst>
              <a:ext uri="{FF2B5EF4-FFF2-40B4-BE49-F238E27FC236}">
                <a16:creationId xmlns:a16="http://schemas.microsoft.com/office/drawing/2014/main" id="{9F3F5E64-FB84-6A49-B78C-0E90C0DD905E}"/>
              </a:ext>
            </a:extLst>
          </p:cNvPr>
          <p:cNvSpPr txBox="1"/>
          <p:nvPr/>
        </p:nvSpPr>
        <p:spPr>
          <a:xfrm>
            <a:off x="5295870" y="3509324"/>
            <a:ext cx="13099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>
                <a:latin typeface="Myriad Pro" panose="020B0503030403020204" pitchFamily="34" charset="0"/>
              </a:rPr>
              <a:t>???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D8355CD-81F8-7C4E-982F-1D5C1C710177}"/>
              </a:ext>
            </a:extLst>
          </p:cNvPr>
          <p:cNvSpPr/>
          <p:nvPr/>
        </p:nvSpPr>
        <p:spPr>
          <a:xfrm>
            <a:off x="3998686" y="2259619"/>
            <a:ext cx="3904343" cy="3795486"/>
          </a:xfrm>
          <a:prstGeom prst="rect">
            <a:avLst/>
          </a:prstGeom>
          <a:noFill/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06C063C-98D3-D745-8EAA-5CCA685738E2}"/>
                  </a:ext>
                </a:extLst>
              </p:cNvPr>
              <p:cNvSpPr txBox="1"/>
              <p:nvPr/>
            </p:nvSpPr>
            <p:spPr>
              <a:xfrm>
                <a:off x="747741" y="1585541"/>
                <a:ext cx="91858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06C063C-98D3-D745-8EAA-5CCA685738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741" y="1585541"/>
                <a:ext cx="918585" cy="369332"/>
              </a:xfrm>
              <a:prstGeom prst="rect">
                <a:avLst/>
              </a:prstGeom>
              <a:blipFill>
                <a:blip r:embed="rId3"/>
                <a:stretch>
                  <a:fillRect l="-4110" t="-6667" r="-1370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CA9D3FCB-D875-E141-8CA3-7C402B896B66}"/>
                  </a:ext>
                </a:extLst>
              </p:cNvPr>
              <p:cNvSpPr txBox="1"/>
              <p:nvPr/>
            </p:nvSpPr>
            <p:spPr>
              <a:xfrm>
                <a:off x="750315" y="2049999"/>
                <a:ext cx="126528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=[1,2]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CA9D3FCB-D875-E141-8CA3-7C402B896B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315" y="2049999"/>
                <a:ext cx="1265283" cy="369332"/>
              </a:xfrm>
              <a:prstGeom prst="rect">
                <a:avLst/>
              </a:prstGeom>
              <a:blipFill>
                <a:blip r:embed="rId4"/>
                <a:stretch>
                  <a:fillRect l="-2970" r="-7921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6050658-3C78-314C-A87C-2182E25C2E85}"/>
                  </a:ext>
                </a:extLst>
              </p:cNvPr>
              <p:cNvSpPr txBox="1"/>
              <p:nvPr/>
            </p:nvSpPr>
            <p:spPr>
              <a:xfrm>
                <a:off x="1183892" y="2692450"/>
                <a:ext cx="2814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6050658-3C78-314C-A87C-2182E25C2E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3892" y="2692450"/>
                <a:ext cx="281423" cy="276999"/>
              </a:xfrm>
              <a:prstGeom prst="rect">
                <a:avLst/>
              </a:prstGeom>
              <a:blipFill>
                <a:blip r:embed="rId5"/>
                <a:stretch>
                  <a:fillRect l="-8696" r="-4348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AF725C74-E98F-6B4A-A8A8-1B67893D19EE}"/>
                  </a:ext>
                </a:extLst>
              </p:cNvPr>
              <p:cNvSpPr txBox="1"/>
              <p:nvPr/>
            </p:nvSpPr>
            <p:spPr>
              <a:xfrm>
                <a:off x="1861645" y="2692449"/>
                <a:ext cx="27610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AF725C74-E98F-6B4A-A8A8-1B67893D19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1645" y="2692449"/>
                <a:ext cx="276101" cy="276999"/>
              </a:xfrm>
              <a:prstGeom prst="rect">
                <a:avLst/>
              </a:prstGeom>
              <a:blipFill>
                <a:blip r:embed="rId6"/>
                <a:stretch>
                  <a:fillRect l="-9091" r="-4545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5A06758A-C992-BE4E-A174-5B6DB203C830}"/>
              </a:ext>
            </a:extLst>
          </p:cNvPr>
          <p:cNvCxnSpPr>
            <a:cxnSpLocks/>
            <a:stCxn id="42" idx="0"/>
          </p:cNvCxnSpPr>
          <p:nvPr/>
        </p:nvCxnSpPr>
        <p:spPr>
          <a:xfrm flipV="1">
            <a:off x="1324604" y="2419552"/>
            <a:ext cx="226283" cy="2728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AFC556EF-5881-9741-81FB-10A8DF429226}"/>
              </a:ext>
            </a:extLst>
          </p:cNvPr>
          <p:cNvCxnSpPr>
            <a:cxnSpLocks/>
            <a:stCxn id="43" idx="0"/>
          </p:cNvCxnSpPr>
          <p:nvPr/>
        </p:nvCxnSpPr>
        <p:spPr>
          <a:xfrm flipH="1" flipV="1">
            <a:off x="1770754" y="2419331"/>
            <a:ext cx="228942" cy="2731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A2D96A7F-40D2-DE42-AC8D-6E7FB872EF76}"/>
                  </a:ext>
                </a:extLst>
              </p:cNvPr>
              <p:cNvSpPr txBox="1"/>
              <p:nvPr/>
            </p:nvSpPr>
            <p:spPr>
              <a:xfrm>
                <a:off x="747741" y="3342186"/>
                <a:ext cx="91537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A2D96A7F-40D2-DE42-AC8D-6E7FB872EF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741" y="3342186"/>
                <a:ext cx="915379" cy="369332"/>
              </a:xfrm>
              <a:prstGeom prst="rect">
                <a:avLst/>
              </a:prstGeom>
              <a:blipFill>
                <a:blip r:embed="rId7"/>
                <a:stretch>
                  <a:fillRect l="-6849" t="-3333" r="-1370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F9A2B35A-0B82-EF4E-9EF2-509B84F90321}"/>
                  </a:ext>
                </a:extLst>
              </p:cNvPr>
              <p:cNvSpPr txBox="1"/>
              <p:nvPr/>
            </p:nvSpPr>
            <p:spPr>
              <a:xfrm>
                <a:off x="750315" y="3806644"/>
                <a:ext cx="150624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=[2,4,1]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F9A2B35A-0B82-EF4E-9EF2-509B84F903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315" y="3806644"/>
                <a:ext cx="1506246" cy="369332"/>
              </a:xfrm>
              <a:prstGeom prst="rect">
                <a:avLst/>
              </a:prstGeom>
              <a:blipFill>
                <a:blip r:embed="rId8"/>
                <a:stretch>
                  <a:fillRect l="-4167" r="-5833" b="-310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CE66E7C0-F202-E443-A040-9644026289D9}"/>
                  </a:ext>
                </a:extLst>
              </p:cNvPr>
              <p:cNvSpPr txBox="1"/>
              <p:nvPr/>
            </p:nvSpPr>
            <p:spPr>
              <a:xfrm>
                <a:off x="1183892" y="4449095"/>
                <a:ext cx="2814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CE66E7C0-F202-E443-A040-9644026289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3892" y="4449095"/>
                <a:ext cx="281423" cy="276999"/>
              </a:xfrm>
              <a:prstGeom prst="rect">
                <a:avLst/>
              </a:prstGeom>
              <a:blipFill>
                <a:blip r:embed="rId9"/>
                <a:stretch>
                  <a:fillRect l="-8696" r="-4348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C69A2DDD-C6C4-AB41-A0B0-A4209DA576AC}"/>
                  </a:ext>
                </a:extLst>
              </p:cNvPr>
              <p:cNvSpPr txBox="1"/>
              <p:nvPr/>
            </p:nvSpPr>
            <p:spPr>
              <a:xfrm>
                <a:off x="1659910" y="4449095"/>
                <a:ext cx="27610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C69A2DDD-C6C4-AB41-A0B0-A4209DA576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9910" y="4449095"/>
                <a:ext cx="276101" cy="276999"/>
              </a:xfrm>
              <a:prstGeom prst="rect">
                <a:avLst/>
              </a:prstGeom>
              <a:blipFill>
                <a:blip r:embed="rId10"/>
                <a:stretch>
                  <a:fillRect l="-9091" r="-4545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DF8814DD-C712-5A40-A7FA-0509B7180875}"/>
              </a:ext>
            </a:extLst>
          </p:cNvPr>
          <p:cNvCxnSpPr>
            <a:cxnSpLocks/>
            <a:stCxn id="48" idx="0"/>
          </p:cNvCxnSpPr>
          <p:nvPr/>
        </p:nvCxnSpPr>
        <p:spPr>
          <a:xfrm flipV="1">
            <a:off x="1324604" y="4176197"/>
            <a:ext cx="226283" cy="2728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ED465F1F-A16C-DE43-A6C5-FC70CAFB22A6}"/>
              </a:ext>
            </a:extLst>
          </p:cNvPr>
          <p:cNvCxnSpPr>
            <a:cxnSpLocks/>
            <a:stCxn id="49" idx="0"/>
          </p:cNvCxnSpPr>
          <p:nvPr/>
        </p:nvCxnSpPr>
        <p:spPr>
          <a:xfrm flipV="1">
            <a:off x="1797961" y="4175977"/>
            <a:ext cx="2661" cy="2731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74091B33-ACEC-C740-A2AD-26324B87BF7F}"/>
                  </a:ext>
                </a:extLst>
              </p:cNvPr>
              <p:cNvSpPr txBox="1"/>
              <p:nvPr/>
            </p:nvSpPr>
            <p:spPr>
              <a:xfrm>
                <a:off x="2122515" y="4449095"/>
                <a:ext cx="2814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74091B33-ACEC-C740-A2AD-26324B87BF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2515" y="4449095"/>
                <a:ext cx="281423" cy="276999"/>
              </a:xfrm>
              <a:prstGeom prst="rect">
                <a:avLst/>
              </a:prstGeom>
              <a:blipFill>
                <a:blip r:embed="rId11"/>
                <a:stretch>
                  <a:fillRect l="-8696" r="-4348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8FA87216-AFBB-014E-BFBD-39D18CB5E755}"/>
              </a:ext>
            </a:extLst>
          </p:cNvPr>
          <p:cNvCxnSpPr>
            <a:cxnSpLocks/>
            <a:stCxn id="52" idx="0"/>
          </p:cNvCxnSpPr>
          <p:nvPr/>
        </p:nvCxnSpPr>
        <p:spPr>
          <a:xfrm flipH="1" flipV="1">
            <a:off x="2031623" y="4175977"/>
            <a:ext cx="231604" cy="2731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C1FD98B0-CBA8-1542-A51B-21B1ED03D445}"/>
                  </a:ext>
                </a:extLst>
              </p:cNvPr>
              <p:cNvSpPr txBox="1"/>
              <p:nvPr/>
            </p:nvSpPr>
            <p:spPr>
              <a:xfrm>
                <a:off x="754407" y="5140949"/>
                <a:ext cx="91537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𝒄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C1FD98B0-CBA8-1542-A51B-21B1ED03D4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407" y="5140949"/>
                <a:ext cx="915379" cy="369332"/>
              </a:xfrm>
              <a:prstGeom prst="rect">
                <a:avLst/>
              </a:prstGeom>
              <a:blipFill>
                <a:blip r:embed="rId12"/>
                <a:stretch>
                  <a:fillRect l="-1370" t="-6667" r="-1370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F09C75E6-66AF-4546-811D-157CD90093AC}"/>
                  </a:ext>
                </a:extLst>
              </p:cNvPr>
              <p:cNvSpPr txBox="1"/>
              <p:nvPr/>
            </p:nvSpPr>
            <p:spPr>
              <a:xfrm>
                <a:off x="756981" y="5605407"/>
                <a:ext cx="18925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𝒄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=[2, 4, 1, 1]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F09C75E6-66AF-4546-811D-157CD90093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981" y="5605407"/>
                <a:ext cx="1892569" cy="369332"/>
              </a:xfrm>
              <a:prstGeom prst="rect">
                <a:avLst/>
              </a:prstGeom>
              <a:blipFill>
                <a:blip r:embed="rId13"/>
                <a:stretch>
                  <a:fillRect l="-1342" r="-4027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FEB8A70B-1780-6F41-AE20-26F467E25F24}"/>
                  </a:ext>
                </a:extLst>
              </p:cNvPr>
              <p:cNvSpPr txBox="1"/>
              <p:nvPr/>
            </p:nvSpPr>
            <p:spPr>
              <a:xfrm>
                <a:off x="1190558" y="6247858"/>
                <a:ext cx="28142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FEB8A70B-1780-6F41-AE20-26F467E25F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0558" y="6247858"/>
                <a:ext cx="281424" cy="276999"/>
              </a:xfrm>
              <a:prstGeom prst="rect">
                <a:avLst/>
              </a:prstGeom>
              <a:blipFill>
                <a:blip r:embed="rId14"/>
                <a:stretch>
                  <a:fillRect l="-8696" r="-4348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489C5DA2-97B9-7A4B-B896-2F8A636DE7A3}"/>
                  </a:ext>
                </a:extLst>
              </p:cNvPr>
              <p:cNvSpPr txBox="1"/>
              <p:nvPr/>
            </p:nvSpPr>
            <p:spPr>
              <a:xfrm>
                <a:off x="1739146" y="6247858"/>
                <a:ext cx="28142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489C5DA2-97B9-7A4B-B896-2F8A636DE7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9146" y="6247858"/>
                <a:ext cx="281424" cy="276999"/>
              </a:xfrm>
              <a:prstGeom prst="rect">
                <a:avLst/>
              </a:prstGeom>
              <a:blipFill>
                <a:blip r:embed="rId15"/>
                <a:stretch>
                  <a:fillRect l="-8696" r="-4348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89B6641E-E58F-244B-B7FC-963EEA341213}"/>
              </a:ext>
            </a:extLst>
          </p:cNvPr>
          <p:cNvCxnSpPr>
            <a:cxnSpLocks/>
            <a:stCxn id="56" idx="0"/>
          </p:cNvCxnSpPr>
          <p:nvPr/>
        </p:nvCxnSpPr>
        <p:spPr>
          <a:xfrm flipV="1">
            <a:off x="1331270" y="5974960"/>
            <a:ext cx="226283" cy="2728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7984F0FF-A0C6-994A-A0C1-529001AAC65E}"/>
              </a:ext>
            </a:extLst>
          </p:cNvPr>
          <p:cNvCxnSpPr>
            <a:cxnSpLocks/>
            <a:stCxn id="57" idx="0"/>
          </p:cNvCxnSpPr>
          <p:nvPr/>
        </p:nvCxnSpPr>
        <p:spPr>
          <a:xfrm flipV="1">
            <a:off x="1879858" y="5974739"/>
            <a:ext cx="0" cy="2731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11A6E313-B0E1-F248-86FF-911A27158796}"/>
                  </a:ext>
                </a:extLst>
              </p:cNvPr>
              <p:cNvSpPr txBox="1"/>
              <p:nvPr/>
            </p:nvSpPr>
            <p:spPr>
              <a:xfrm>
                <a:off x="2129181" y="6247858"/>
                <a:ext cx="28142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11A6E313-B0E1-F248-86FF-911A271587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9181" y="6247858"/>
                <a:ext cx="281424" cy="276999"/>
              </a:xfrm>
              <a:prstGeom prst="rect">
                <a:avLst/>
              </a:prstGeom>
              <a:blipFill>
                <a:blip r:embed="rId16"/>
                <a:stretch>
                  <a:fillRect l="-13636" r="-4545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2D52C2FC-DA5A-BB4C-89F3-4FDFA5A72ECF}"/>
              </a:ext>
            </a:extLst>
          </p:cNvPr>
          <p:cNvCxnSpPr>
            <a:cxnSpLocks/>
            <a:stCxn id="60" idx="0"/>
          </p:cNvCxnSpPr>
          <p:nvPr/>
        </p:nvCxnSpPr>
        <p:spPr>
          <a:xfrm flipH="1" flipV="1">
            <a:off x="2158795" y="5962900"/>
            <a:ext cx="111098" cy="2849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CC33D996-A652-1B41-8956-92486018D835}"/>
                  </a:ext>
                </a:extLst>
              </p:cNvPr>
              <p:cNvSpPr txBox="1"/>
              <p:nvPr/>
            </p:nvSpPr>
            <p:spPr>
              <a:xfrm>
                <a:off x="2599337" y="6247858"/>
                <a:ext cx="2814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CC33D996-A652-1B41-8956-92486018D8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9337" y="6247858"/>
                <a:ext cx="281423" cy="276999"/>
              </a:xfrm>
              <a:prstGeom prst="rect">
                <a:avLst/>
              </a:prstGeom>
              <a:blipFill>
                <a:blip r:embed="rId17"/>
                <a:stretch>
                  <a:fillRect l="-8696" r="-4348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DCB8CBE5-AD05-0248-91D7-A3A0304CC507}"/>
              </a:ext>
            </a:extLst>
          </p:cNvPr>
          <p:cNvCxnSpPr>
            <a:cxnSpLocks/>
          </p:cNvCxnSpPr>
          <p:nvPr/>
        </p:nvCxnSpPr>
        <p:spPr>
          <a:xfrm flipH="1" flipV="1">
            <a:off x="2389588" y="5954115"/>
            <a:ext cx="231604" cy="2731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790230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D1579C-BA60-044A-A78F-28BC52833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notation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9AAD68-295B-854F-9CDD-2BF7AAF369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69054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BF2575AF-F55F-994C-BA4A-148163BC28E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607860" y="1736205"/>
            <a:ext cx="5407477" cy="450623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F97E5EB-E4DB-A941-AF77-BE98A5F1B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What does “dimensionality” mean?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BB62CAF-E806-1941-8182-792ED3A0E092}"/>
                  </a:ext>
                </a:extLst>
              </p:cNvPr>
              <p:cNvSpPr txBox="1"/>
              <p:nvPr/>
            </p:nvSpPr>
            <p:spPr>
              <a:xfrm>
                <a:off x="4507672" y="1736205"/>
                <a:ext cx="27041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r>
                  <a:rPr lang="en-US" dirty="0"/>
                  <a:t> four-dimensional space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BB62CAF-E806-1941-8182-792ED3A0E0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7672" y="1736205"/>
                <a:ext cx="2704138" cy="369332"/>
              </a:xfrm>
              <a:prstGeom prst="rect">
                <a:avLst/>
              </a:prstGeom>
              <a:blipFill>
                <a:blip r:embed="rId3"/>
                <a:stretch>
                  <a:fillRect t="-6667" r="-4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65399C2-02D4-8345-89D3-40720CADBE52}"/>
                  </a:ext>
                </a:extLst>
              </p:cNvPr>
              <p:cNvSpPr txBox="1"/>
              <p:nvPr/>
            </p:nvSpPr>
            <p:spPr>
              <a:xfrm>
                <a:off x="747741" y="1585541"/>
                <a:ext cx="91858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65399C2-02D4-8345-89D3-40720CADBE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741" y="1585541"/>
                <a:ext cx="918585" cy="369332"/>
              </a:xfrm>
              <a:prstGeom prst="rect">
                <a:avLst/>
              </a:prstGeom>
              <a:blipFill>
                <a:blip r:embed="rId4"/>
                <a:stretch>
                  <a:fillRect l="-4110" t="-6667" r="-1370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653C00F-054A-C14B-A09E-CFAD7132D16A}"/>
                  </a:ext>
                </a:extLst>
              </p:cNvPr>
              <p:cNvSpPr txBox="1"/>
              <p:nvPr/>
            </p:nvSpPr>
            <p:spPr>
              <a:xfrm>
                <a:off x="750315" y="2049999"/>
                <a:ext cx="126528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=[1,2]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653C00F-054A-C14B-A09E-CFAD7132D1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315" y="2049999"/>
                <a:ext cx="1265283" cy="369332"/>
              </a:xfrm>
              <a:prstGeom prst="rect">
                <a:avLst/>
              </a:prstGeom>
              <a:blipFill>
                <a:blip r:embed="rId5"/>
                <a:stretch>
                  <a:fillRect l="-2970" r="-7921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395CA57-6CC0-7145-974D-D6DE27D4257C}"/>
                  </a:ext>
                </a:extLst>
              </p:cNvPr>
              <p:cNvSpPr txBox="1"/>
              <p:nvPr/>
            </p:nvSpPr>
            <p:spPr>
              <a:xfrm>
                <a:off x="1183892" y="2692450"/>
                <a:ext cx="2814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395CA57-6CC0-7145-974D-D6DE27D425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3892" y="2692450"/>
                <a:ext cx="281423" cy="276999"/>
              </a:xfrm>
              <a:prstGeom prst="rect">
                <a:avLst/>
              </a:prstGeom>
              <a:blipFill>
                <a:blip r:embed="rId6"/>
                <a:stretch>
                  <a:fillRect l="-8696" r="-4348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7B5C8C7-4875-9A4D-A8F9-FB3E46962454}"/>
                  </a:ext>
                </a:extLst>
              </p:cNvPr>
              <p:cNvSpPr txBox="1"/>
              <p:nvPr/>
            </p:nvSpPr>
            <p:spPr>
              <a:xfrm>
                <a:off x="1861645" y="2692449"/>
                <a:ext cx="27610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7B5C8C7-4875-9A4D-A8F9-FB3E469624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1645" y="2692449"/>
                <a:ext cx="276101" cy="276999"/>
              </a:xfrm>
              <a:prstGeom prst="rect">
                <a:avLst/>
              </a:prstGeom>
              <a:blipFill>
                <a:blip r:embed="rId7"/>
                <a:stretch>
                  <a:fillRect l="-9091" r="-4545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A45764D-53EC-DB49-9C8A-CA380371DB41}"/>
              </a:ext>
            </a:extLst>
          </p:cNvPr>
          <p:cNvCxnSpPr>
            <a:cxnSpLocks/>
            <a:stCxn id="9" idx="0"/>
          </p:cNvCxnSpPr>
          <p:nvPr/>
        </p:nvCxnSpPr>
        <p:spPr>
          <a:xfrm flipV="1">
            <a:off x="1324604" y="2419552"/>
            <a:ext cx="226283" cy="2728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CD97C83-AD1A-244C-9B7B-781F0616507F}"/>
              </a:ext>
            </a:extLst>
          </p:cNvPr>
          <p:cNvCxnSpPr>
            <a:cxnSpLocks/>
            <a:stCxn id="10" idx="0"/>
          </p:cNvCxnSpPr>
          <p:nvPr/>
        </p:nvCxnSpPr>
        <p:spPr>
          <a:xfrm flipH="1" flipV="1">
            <a:off x="1770754" y="2419331"/>
            <a:ext cx="228942" cy="2731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C8DC266-8A0F-634B-9E0E-18D48202C20E}"/>
                  </a:ext>
                </a:extLst>
              </p:cNvPr>
              <p:cNvSpPr/>
              <p:nvPr/>
            </p:nvSpPr>
            <p:spPr>
              <a:xfrm>
                <a:off x="5121482" y="3804654"/>
                <a:ext cx="40908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𝒄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C8DC266-8A0F-634B-9E0E-18D48202C2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1482" y="3804654"/>
                <a:ext cx="409086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ED02A45-E36D-6D43-B605-947D9ACC3933}"/>
                  </a:ext>
                </a:extLst>
              </p:cNvPr>
              <p:cNvSpPr txBox="1"/>
              <p:nvPr/>
            </p:nvSpPr>
            <p:spPr>
              <a:xfrm>
                <a:off x="747741" y="3342186"/>
                <a:ext cx="91537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ED02A45-E36D-6D43-B605-947D9ACC39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741" y="3342186"/>
                <a:ext cx="915379" cy="369332"/>
              </a:xfrm>
              <a:prstGeom prst="rect">
                <a:avLst/>
              </a:prstGeom>
              <a:blipFill>
                <a:blip r:embed="rId9"/>
                <a:stretch>
                  <a:fillRect l="-6849" t="-3333" r="-1370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E03378D-8C50-574B-97FC-EB3F08BB75CF}"/>
                  </a:ext>
                </a:extLst>
              </p:cNvPr>
              <p:cNvSpPr txBox="1"/>
              <p:nvPr/>
            </p:nvSpPr>
            <p:spPr>
              <a:xfrm>
                <a:off x="750315" y="3806644"/>
                <a:ext cx="150624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=[2,4,1]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E03378D-8C50-574B-97FC-EB3F08BB75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315" y="3806644"/>
                <a:ext cx="1506246" cy="369332"/>
              </a:xfrm>
              <a:prstGeom prst="rect">
                <a:avLst/>
              </a:prstGeom>
              <a:blipFill>
                <a:blip r:embed="rId10"/>
                <a:stretch>
                  <a:fillRect l="-4167" r="-5833" b="-310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3719FA4-766E-D940-8E93-7A7CE5CC8C9A}"/>
                  </a:ext>
                </a:extLst>
              </p:cNvPr>
              <p:cNvSpPr txBox="1"/>
              <p:nvPr/>
            </p:nvSpPr>
            <p:spPr>
              <a:xfrm>
                <a:off x="1183892" y="4449095"/>
                <a:ext cx="2814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3719FA4-766E-D940-8E93-7A7CE5CC8C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3892" y="4449095"/>
                <a:ext cx="281423" cy="276999"/>
              </a:xfrm>
              <a:prstGeom prst="rect">
                <a:avLst/>
              </a:prstGeom>
              <a:blipFill>
                <a:blip r:embed="rId11"/>
                <a:stretch>
                  <a:fillRect l="-8696" r="-4348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7ADF83E-0870-074C-9FCE-ECDA7AAA808F}"/>
                  </a:ext>
                </a:extLst>
              </p:cNvPr>
              <p:cNvSpPr txBox="1"/>
              <p:nvPr/>
            </p:nvSpPr>
            <p:spPr>
              <a:xfrm>
                <a:off x="1659910" y="4449095"/>
                <a:ext cx="27610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7ADF83E-0870-074C-9FCE-ECDA7AAA80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9910" y="4449095"/>
                <a:ext cx="276101" cy="276999"/>
              </a:xfrm>
              <a:prstGeom prst="rect">
                <a:avLst/>
              </a:prstGeom>
              <a:blipFill>
                <a:blip r:embed="rId12"/>
                <a:stretch>
                  <a:fillRect l="-9091" r="-4545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AE39B08-98BB-374F-AD30-FDDCBDFF0F91}"/>
              </a:ext>
            </a:extLst>
          </p:cNvPr>
          <p:cNvCxnSpPr>
            <a:cxnSpLocks/>
            <a:stCxn id="17" idx="0"/>
          </p:cNvCxnSpPr>
          <p:nvPr/>
        </p:nvCxnSpPr>
        <p:spPr>
          <a:xfrm flipV="1">
            <a:off x="1324604" y="4176197"/>
            <a:ext cx="226283" cy="2728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5305B4B-67E3-EE4E-82D7-8D093D39C9B1}"/>
              </a:ext>
            </a:extLst>
          </p:cNvPr>
          <p:cNvCxnSpPr>
            <a:cxnSpLocks/>
            <a:stCxn id="19" idx="0"/>
          </p:cNvCxnSpPr>
          <p:nvPr/>
        </p:nvCxnSpPr>
        <p:spPr>
          <a:xfrm flipV="1">
            <a:off x="1797961" y="4175977"/>
            <a:ext cx="2661" cy="2731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D4EDF0F-44EA-144A-9416-2CC47C0E29E8}"/>
                  </a:ext>
                </a:extLst>
              </p:cNvPr>
              <p:cNvSpPr txBox="1"/>
              <p:nvPr/>
            </p:nvSpPr>
            <p:spPr>
              <a:xfrm>
                <a:off x="2122515" y="4449095"/>
                <a:ext cx="2814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D4EDF0F-44EA-144A-9416-2CC47C0E29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2515" y="4449095"/>
                <a:ext cx="281423" cy="276999"/>
              </a:xfrm>
              <a:prstGeom prst="rect">
                <a:avLst/>
              </a:prstGeom>
              <a:blipFill>
                <a:blip r:embed="rId13"/>
                <a:stretch>
                  <a:fillRect l="-8696" r="-4348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579EB43-85FB-3C43-B8A7-FE62AFC868BB}"/>
              </a:ext>
            </a:extLst>
          </p:cNvPr>
          <p:cNvCxnSpPr>
            <a:cxnSpLocks/>
            <a:stCxn id="23" idx="0"/>
          </p:cNvCxnSpPr>
          <p:nvPr/>
        </p:nvCxnSpPr>
        <p:spPr>
          <a:xfrm flipH="1" flipV="1">
            <a:off x="2031623" y="4175977"/>
            <a:ext cx="231604" cy="2731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DF5BA11-4E95-1D42-B2ED-44AA03257A37}"/>
                  </a:ext>
                </a:extLst>
              </p:cNvPr>
              <p:cNvSpPr txBox="1"/>
              <p:nvPr/>
            </p:nvSpPr>
            <p:spPr>
              <a:xfrm>
                <a:off x="754407" y="5140949"/>
                <a:ext cx="91537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𝒄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DF5BA11-4E95-1D42-B2ED-44AA03257A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407" y="5140949"/>
                <a:ext cx="915379" cy="369332"/>
              </a:xfrm>
              <a:prstGeom prst="rect">
                <a:avLst/>
              </a:prstGeom>
              <a:blipFill>
                <a:blip r:embed="rId14"/>
                <a:stretch>
                  <a:fillRect l="-1370" t="-6667" r="-1370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1A6348F-47B0-274B-B96F-DF954EEBA05A}"/>
                  </a:ext>
                </a:extLst>
              </p:cNvPr>
              <p:cNvSpPr txBox="1"/>
              <p:nvPr/>
            </p:nvSpPr>
            <p:spPr>
              <a:xfrm>
                <a:off x="756981" y="5605407"/>
                <a:ext cx="18925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𝒄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=[2, 4, 1, 1]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1A6348F-47B0-274B-B96F-DF954EEBA0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981" y="5605407"/>
                <a:ext cx="1892569" cy="369332"/>
              </a:xfrm>
              <a:prstGeom prst="rect">
                <a:avLst/>
              </a:prstGeom>
              <a:blipFill>
                <a:blip r:embed="rId15"/>
                <a:stretch>
                  <a:fillRect l="-1342" r="-4027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662FF59-8670-D84B-8959-6DCC6AB65FE3}"/>
                  </a:ext>
                </a:extLst>
              </p:cNvPr>
              <p:cNvSpPr txBox="1"/>
              <p:nvPr/>
            </p:nvSpPr>
            <p:spPr>
              <a:xfrm>
                <a:off x="1190558" y="6247858"/>
                <a:ext cx="28142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662FF59-8670-D84B-8959-6DCC6AB65F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0558" y="6247858"/>
                <a:ext cx="281424" cy="276999"/>
              </a:xfrm>
              <a:prstGeom prst="rect">
                <a:avLst/>
              </a:prstGeom>
              <a:blipFill>
                <a:blip r:embed="rId16"/>
                <a:stretch>
                  <a:fillRect l="-8696" r="-4348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FBAC488-6230-A54C-8838-FD6321DC46C8}"/>
                  </a:ext>
                </a:extLst>
              </p:cNvPr>
              <p:cNvSpPr txBox="1"/>
              <p:nvPr/>
            </p:nvSpPr>
            <p:spPr>
              <a:xfrm>
                <a:off x="1739146" y="6247858"/>
                <a:ext cx="28142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FBAC488-6230-A54C-8838-FD6321DC46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9146" y="6247858"/>
                <a:ext cx="281424" cy="276999"/>
              </a:xfrm>
              <a:prstGeom prst="rect">
                <a:avLst/>
              </a:prstGeom>
              <a:blipFill>
                <a:blip r:embed="rId17"/>
                <a:stretch>
                  <a:fillRect l="-8696" r="-4348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380F149-5636-8A47-9A50-F9B58B0FA254}"/>
              </a:ext>
            </a:extLst>
          </p:cNvPr>
          <p:cNvCxnSpPr>
            <a:cxnSpLocks/>
            <a:stCxn id="26" idx="0"/>
          </p:cNvCxnSpPr>
          <p:nvPr/>
        </p:nvCxnSpPr>
        <p:spPr>
          <a:xfrm flipV="1">
            <a:off x="1331270" y="5974960"/>
            <a:ext cx="226283" cy="2728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1A194B0-4289-FA4B-978F-9774D6425323}"/>
              </a:ext>
            </a:extLst>
          </p:cNvPr>
          <p:cNvCxnSpPr>
            <a:cxnSpLocks/>
            <a:stCxn id="27" idx="0"/>
          </p:cNvCxnSpPr>
          <p:nvPr/>
        </p:nvCxnSpPr>
        <p:spPr>
          <a:xfrm flipV="1">
            <a:off x="1879858" y="5974739"/>
            <a:ext cx="0" cy="2731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749056E-C4F7-3848-9035-73C91B9C1C61}"/>
                  </a:ext>
                </a:extLst>
              </p:cNvPr>
              <p:cNvSpPr txBox="1"/>
              <p:nvPr/>
            </p:nvSpPr>
            <p:spPr>
              <a:xfrm>
                <a:off x="2129181" y="6247858"/>
                <a:ext cx="28142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749056E-C4F7-3848-9035-73C91B9C1C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9181" y="6247858"/>
                <a:ext cx="281424" cy="276999"/>
              </a:xfrm>
              <a:prstGeom prst="rect">
                <a:avLst/>
              </a:prstGeom>
              <a:blipFill>
                <a:blip r:embed="rId18"/>
                <a:stretch>
                  <a:fillRect l="-13636" r="-4545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9113142-AB7D-0147-A748-82B8407EA664}"/>
              </a:ext>
            </a:extLst>
          </p:cNvPr>
          <p:cNvCxnSpPr>
            <a:cxnSpLocks/>
            <a:stCxn id="30" idx="0"/>
          </p:cNvCxnSpPr>
          <p:nvPr/>
        </p:nvCxnSpPr>
        <p:spPr>
          <a:xfrm flipH="1" flipV="1">
            <a:off x="2158795" y="5962900"/>
            <a:ext cx="111098" cy="2849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908DAF6-5998-EB42-BD58-56DEF8A2CECD}"/>
                  </a:ext>
                </a:extLst>
              </p:cNvPr>
              <p:cNvSpPr txBox="1"/>
              <p:nvPr/>
            </p:nvSpPr>
            <p:spPr>
              <a:xfrm>
                <a:off x="2599337" y="6247858"/>
                <a:ext cx="2814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908DAF6-5998-EB42-BD58-56DEF8A2CE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9337" y="6247858"/>
                <a:ext cx="281423" cy="276999"/>
              </a:xfrm>
              <a:prstGeom prst="rect">
                <a:avLst/>
              </a:prstGeom>
              <a:blipFill>
                <a:blip r:embed="rId19"/>
                <a:stretch>
                  <a:fillRect l="-8696" r="-4348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E6E699D-7DC9-2C43-AB83-3CE9866B6932}"/>
              </a:ext>
            </a:extLst>
          </p:cNvPr>
          <p:cNvCxnSpPr>
            <a:cxnSpLocks/>
          </p:cNvCxnSpPr>
          <p:nvPr/>
        </p:nvCxnSpPr>
        <p:spPr>
          <a:xfrm flipH="1" flipV="1">
            <a:off x="2389588" y="5954115"/>
            <a:ext cx="231604" cy="2731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C8F5AE00-3FC0-6D4E-990C-071E3B343D18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172234" y="1957182"/>
            <a:ext cx="377803" cy="394751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8406660-8875-3248-8F6E-D090B23029A6}"/>
              </a:ext>
            </a:extLst>
          </p:cNvPr>
          <p:cNvSpPr txBox="1"/>
          <p:nvPr/>
        </p:nvSpPr>
        <p:spPr>
          <a:xfrm>
            <a:off x="8529381" y="525720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AD1AE66-9FCE-FA4A-951E-DEF2284D84B4}"/>
              </a:ext>
            </a:extLst>
          </p:cNvPr>
          <p:cNvSpPr txBox="1"/>
          <p:nvPr/>
        </p:nvSpPr>
        <p:spPr>
          <a:xfrm>
            <a:off x="8529381" y="374627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62B2730-2C97-0241-B3AA-0C3D3B92C34D}"/>
              </a:ext>
            </a:extLst>
          </p:cNvPr>
          <p:cNvSpPr txBox="1"/>
          <p:nvPr/>
        </p:nvSpPr>
        <p:spPr>
          <a:xfrm>
            <a:off x="8529381" y="227514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0A7ADDC-1703-174D-BE81-D8097C155D3D}"/>
              </a:ext>
            </a:extLst>
          </p:cNvPr>
          <p:cNvSpPr txBox="1"/>
          <p:nvPr/>
        </p:nvSpPr>
        <p:spPr>
          <a:xfrm flipH="1">
            <a:off x="8294032" y="2063261"/>
            <a:ext cx="246137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en-US" baseline="-250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61822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97E5EB-E4DB-A941-AF77-BE98A5F1B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What does “dimensionality” mean?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BB62CAF-E806-1941-8182-792ED3A0E092}"/>
                  </a:ext>
                </a:extLst>
              </p:cNvPr>
              <p:cNvSpPr txBox="1"/>
              <p:nvPr/>
            </p:nvSpPr>
            <p:spPr>
              <a:xfrm>
                <a:off x="4619755" y="1690692"/>
                <a:ext cx="2662204" cy="3724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sup>
                    </m:sSup>
                  </m:oMath>
                </a14:m>
                <a:r>
                  <a:rPr lang="en-US" dirty="0"/>
                  <a:t> five-dimensional space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BB62CAF-E806-1941-8182-792ED3A0E0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9755" y="1690692"/>
                <a:ext cx="2662204" cy="372410"/>
              </a:xfrm>
              <a:prstGeom prst="rect">
                <a:avLst/>
              </a:prstGeom>
              <a:blipFill>
                <a:blip r:embed="rId2"/>
                <a:stretch>
                  <a:fillRect t="-3333" r="-1429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65399C2-02D4-8345-89D3-40720CADBE52}"/>
                  </a:ext>
                </a:extLst>
              </p:cNvPr>
              <p:cNvSpPr txBox="1"/>
              <p:nvPr/>
            </p:nvSpPr>
            <p:spPr>
              <a:xfrm>
                <a:off x="747741" y="1832429"/>
                <a:ext cx="91858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65399C2-02D4-8345-89D3-40720CADBE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741" y="1832429"/>
                <a:ext cx="918585" cy="369332"/>
              </a:xfrm>
              <a:prstGeom prst="rect">
                <a:avLst/>
              </a:prstGeom>
              <a:blipFill>
                <a:blip r:embed="rId3"/>
                <a:stretch>
                  <a:fillRect l="-4110" t="-6897" r="-1370" b="-379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653C00F-054A-C14B-A09E-CFAD7132D16A}"/>
                  </a:ext>
                </a:extLst>
              </p:cNvPr>
              <p:cNvSpPr txBox="1"/>
              <p:nvPr/>
            </p:nvSpPr>
            <p:spPr>
              <a:xfrm>
                <a:off x="750315" y="2296887"/>
                <a:ext cx="126528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=[1,2]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653C00F-054A-C14B-A09E-CFAD7132D1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315" y="2296887"/>
                <a:ext cx="1265283" cy="369332"/>
              </a:xfrm>
              <a:prstGeom prst="rect">
                <a:avLst/>
              </a:prstGeom>
              <a:blipFill>
                <a:blip r:embed="rId4"/>
                <a:stretch>
                  <a:fillRect l="-2970" r="-7921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395CA57-6CC0-7145-974D-D6DE27D4257C}"/>
                  </a:ext>
                </a:extLst>
              </p:cNvPr>
              <p:cNvSpPr txBox="1"/>
              <p:nvPr/>
            </p:nvSpPr>
            <p:spPr>
              <a:xfrm>
                <a:off x="1183892" y="2939338"/>
                <a:ext cx="27610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395CA57-6CC0-7145-974D-D6DE27D425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3892" y="2939338"/>
                <a:ext cx="276101" cy="276999"/>
              </a:xfrm>
              <a:prstGeom prst="rect">
                <a:avLst/>
              </a:prstGeom>
              <a:blipFill>
                <a:blip r:embed="rId5"/>
                <a:stretch>
                  <a:fillRect l="-8696" r="-4348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7B5C8C7-4875-9A4D-A8F9-FB3E46962454}"/>
                  </a:ext>
                </a:extLst>
              </p:cNvPr>
              <p:cNvSpPr txBox="1"/>
              <p:nvPr/>
            </p:nvSpPr>
            <p:spPr>
              <a:xfrm>
                <a:off x="1861645" y="2939337"/>
                <a:ext cx="28142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7B5C8C7-4875-9A4D-A8F9-FB3E469624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1645" y="2939337"/>
                <a:ext cx="281424" cy="276999"/>
              </a:xfrm>
              <a:prstGeom prst="rect">
                <a:avLst/>
              </a:prstGeom>
              <a:blipFill>
                <a:blip r:embed="rId6"/>
                <a:stretch>
                  <a:fillRect l="-8696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A45764D-53EC-DB49-9C8A-CA380371DB41}"/>
              </a:ext>
            </a:extLst>
          </p:cNvPr>
          <p:cNvCxnSpPr>
            <a:cxnSpLocks/>
            <a:stCxn id="9" idx="0"/>
          </p:cNvCxnSpPr>
          <p:nvPr/>
        </p:nvCxnSpPr>
        <p:spPr>
          <a:xfrm flipV="1">
            <a:off x="1321943" y="2666440"/>
            <a:ext cx="228944" cy="2728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CD97C83-AD1A-244C-9B7B-781F0616507F}"/>
              </a:ext>
            </a:extLst>
          </p:cNvPr>
          <p:cNvCxnSpPr>
            <a:cxnSpLocks/>
            <a:stCxn id="10" idx="0"/>
          </p:cNvCxnSpPr>
          <p:nvPr/>
        </p:nvCxnSpPr>
        <p:spPr>
          <a:xfrm flipH="1" flipV="1">
            <a:off x="1770753" y="2666219"/>
            <a:ext cx="231604" cy="2731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ED02A45-E36D-6D43-B605-947D9ACC3933}"/>
                  </a:ext>
                </a:extLst>
              </p:cNvPr>
              <p:cNvSpPr txBox="1"/>
              <p:nvPr/>
            </p:nvSpPr>
            <p:spPr>
              <a:xfrm>
                <a:off x="747741" y="3589074"/>
                <a:ext cx="91537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ED02A45-E36D-6D43-B605-947D9ACC39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741" y="3589074"/>
                <a:ext cx="915379" cy="369332"/>
              </a:xfrm>
              <a:prstGeom prst="rect">
                <a:avLst/>
              </a:prstGeom>
              <a:blipFill>
                <a:blip r:embed="rId7"/>
                <a:stretch>
                  <a:fillRect l="-6849" t="-6667" r="-1370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E03378D-8C50-574B-97FC-EB3F08BB75CF}"/>
                  </a:ext>
                </a:extLst>
              </p:cNvPr>
              <p:cNvSpPr txBox="1"/>
              <p:nvPr/>
            </p:nvSpPr>
            <p:spPr>
              <a:xfrm>
                <a:off x="750315" y="4053532"/>
                <a:ext cx="150624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=[2,4,1]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E03378D-8C50-574B-97FC-EB3F08BB75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315" y="4053532"/>
                <a:ext cx="1506246" cy="369332"/>
              </a:xfrm>
              <a:prstGeom prst="rect">
                <a:avLst/>
              </a:prstGeom>
              <a:blipFill>
                <a:blip r:embed="rId8"/>
                <a:stretch>
                  <a:fillRect l="-4167" r="-5833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3719FA4-766E-D940-8E93-7A7CE5CC8C9A}"/>
                  </a:ext>
                </a:extLst>
              </p:cNvPr>
              <p:cNvSpPr txBox="1"/>
              <p:nvPr/>
            </p:nvSpPr>
            <p:spPr>
              <a:xfrm>
                <a:off x="1183892" y="4695983"/>
                <a:ext cx="27610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3719FA4-766E-D940-8E93-7A7CE5CC8C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3892" y="4695983"/>
                <a:ext cx="276101" cy="276999"/>
              </a:xfrm>
              <a:prstGeom prst="rect">
                <a:avLst/>
              </a:prstGeom>
              <a:blipFill>
                <a:blip r:embed="rId9"/>
                <a:stretch>
                  <a:fillRect l="-8696" r="-4348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7ADF83E-0870-074C-9FCE-ECDA7AAA808F}"/>
                  </a:ext>
                </a:extLst>
              </p:cNvPr>
              <p:cNvSpPr txBox="1"/>
              <p:nvPr/>
            </p:nvSpPr>
            <p:spPr>
              <a:xfrm>
                <a:off x="1659910" y="4695983"/>
                <a:ext cx="28142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7ADF83E-0870-074C-9FCE-ECDA7AAA80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9910" y="4695983"/>
                <a:ext cx="281424" cy="276999"/>
              </a:xfrm>
              <a:prstGeom prst="rect">
                <a:avLst/>
              </a:prstGeom>
              <a:blipFill>
                <a:blip r:embed="rId10"/>
                <a:stretch>
                  <a:fillRect l="-8696" r="-4348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AE39B08-98BB-374F-AD30-FDDCBDFF0F91}"/>
              </a:ext>
            </a:extLst>
          </p:cNvPr>
          <p:cNvCxnSpPr>
            <a:cxnSpLocks/>
            <a:stCxn id="17" idx="0"/>
          </p:cNvCxnSpPr>
          <p:nvPr/>
        </p:nvCxnSpPr>
        <p:spPr>
          <a:xfrm flipV="1">
            <a:off x="1321943" y="4423085"/>
            <a:ext cx="228944" cy="2728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5305B4B-67E3-EE4E-82D7-8D093D39C9B1}"/>
              </a:ext>
            </a:extLst>
          </p:cNvPr>
          <p:cNvCxnSpPr>
            <a:cxnSpLocks/>
            <a:stCxn id="19" idx="0"/>
          </p:cNvCxnSpPr>
          <p:nvPr/>
        </p:nvCxnSpPr>
        <p:spPr>
          <a:xfrm flipV="1">
            <a:off x="1800622" y="4422864"/>
            <a:ext cx="0" cy="2731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D4EDF0F-44EA-144A-9416-2CC47C0E29E8}"/>
                  </a:ext>
                </a:extLst>
              </p:cNvPr>
              <p:cNvSpPr txBox="1"/>
              <p:nvPr/>
            </p:nvSpPr>
            <p:spPr>
              <a:xfrm>
                <a:off x="2122515" y="4695983"/>
                <a:ext cx="28142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D4EDF0F-44EA-144A-9416-2CC47C0E29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2515" y="4695983"/>
                <a:ext cx="281424" cy="276999"/>
              </a:xfrm>
              <a:prstGeom prst="rect">
                <a:avLst/>
              </a:prstGeom>
              <a:blipFill>
                <a:blip r:embed="rId11"/>
                <a:stretch>
                  <a:fillRect l="-8696" r="-4348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579EB43-85FB-3C43-B8A7-FE62AFC868BB}"/>
              </a:ext>
            </a:extLst>
          </p:cNvPr>
          <p:cNvCxnSpPr>
            <a:cxnSpLocks/>
            <a:stCxn id="23" idx="0"/>
          </p:cNvCxnSpPr>
          <p:nvPr/>
        </p:nvCxnSpPr>
        <p:spPr>
          <a:xfrm flipH="1" flipV="1">
            <a:off x="2031623" y="4422864"/>
            <a:ext cx="231604" cy="2731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DF5BA11-4E95-1D42-B2ED-44AA03257A37}"/>
                  </a:ext>
                </a:extLst>
              </p:cNvPr>
              <p:cNvSpPr txBox="1"/>
              <p:nvPr/>
            </p:nvSpPr>
            <p:spPr>
              <a:xfrm>
                <a:off x="754407" y="5387837"/>
                <a:ext cx="91537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𝒄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DF5BA11-4E95-1D42-B2ED-44AA03257A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407" y="5387837"/>
                <a:ext cx="915379" cy="369332"/>
              </a:xfrm>
              <a:prstGeom prst="rect">
                <a:avLst/>
              </a:prstGeom>
              <a:blipFill>
                <a:blip r:embed="rId12"/>
                <a:stretch>
                  <a:fillRect l="-1370" t="-3333" r="-1370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1A6348F-47B0-274B-B96F-DF954EEBA05A}"/>
                  </a:ext>
                </a:extLst>
              </p:cNvPr>
              <p:cNvSpPr txBox="1"/>
              <p:nvPr/>
            </p:nvSpPr>
            <p:spPr>
              <a:xfrm>
                <a:off x="756981" y="5852295"/>
                <a:ext cx="18925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𝒄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=[2, 4, 1, 1]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1A6348F-47B0-274B-B96F-DF954EEBA0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981" y="5852295"/>
                <a:ext cx="1892569" cy="369332"/>
              </a:xfrm>
              <a:prstGeom prst="rect">
                <a:avLst/>
              </a:prstGeom>
              <a:blipFill>
                <a:blip r:embed="rId13"/>
                <a:stretch>
                  <a:fillRect l="-1342" r="-4027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662FF59-8670-D84B-8959-6DCC6AB65FE3}"/>
                  </a:ext>
                </a:extLst>
              </p:cNvPr>
              <p:cNvSpPr txBox="1"/>
              <p:nvPr/>
            </p:nvSpPr>
            <p:spPr>
              <a:xfrm>
                <a:off x="1190558" y="6494746"/>
                <a:ext cx="27610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662FF59-8670-D84B-8959-6DCC6AB65F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0558" y="6494746"/>
                <a:ext cx="276101" cy="276999"/>
              </a:xfrm>
              <a:prstGeom prst="rect">
                <a:avLst/>
              </a:prstGeom>
              <a:blipFill>
                <a:blip r:embed="rId14"/>
                <a:stretch>
                  <a:fillRect l="-9091" r="-4545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FBAC488-6230-A54C-8838-FD6321DC46C8}"/>
                  </a:ext>
                </a:extLst>
              </p:cNvPr>
              <p:cNvSpPr txBox="1"/>
              <p:nvPr/>
            </p:nvSpPr>
            <p:spPr>
              <a:xfrm>
                <a:off x="1739146" y="6494746"/>
                <a:ext cx="28142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FBAC488-6230-A54C-8838-FD6321DC46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9146" y="6494746"/>
                <a:ext cx="281424" cy="276999"/>
              </a:xfrm>
              <a:prstGeom prst="rect">
                <a:avLst/>
              </a:prstGeom>
              <a:blipFill>
                <a:blip r:embed="rId15"/>
                <a:stretch>
                  <a:fillRect l="-8696" r="-4348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380F149-5636-8A47-9A50-F9B58B0FA254}"/>
              </a:ext>
            </a:extLst>
          </p:cNvPr>
          <p:cNvCxnSpPr>
            <a:cxnSpLocks/>
            <a:stCxn id="26" idx="0"/>
          </p:cNvCxnSpPr>
          <p:nvPr/>
        </p:nvCxnSpPr>
        <p:spPr>
          <a:xfrm flipV="1">
            <a:off x="1328609" y="6221848"/>
            <a:ext cx="228944" cy="2728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1A194B0-4289-FA4B-978F-9774D6425323}"/>
              </a:ext>
            </a:extLst>
          </p:cNvPr>
          <p:cNvCxnSpPr>
            <a:cxnSpLocks/>
            <a:stCxn id="27" idx="0"/>
          </p:cNvCxnSpPr>
          <p:nvPr/>
        </p:nvCxnSpPr>
        <p:spPr>
          <a:xfrm flipV="1">
            <a:off x="1879858" y="6221627"/>
            <a:ext cx="0" cy="2731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749056E-C4F7-3848-9035-73C91B9C1C61}"/>
                  </a:ext>
                </a:extLst>
              </p:cNvPr>
              <p:cNvSpPr txBox="1"/>
              <p:nvPr/>
            </p:nvSpPr>
            <p:spPr>
              <a:xfrm>
                <a:off x="2129181" y="6494746"/>
                <a:ext cx="28142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749056E-C4F7-3848-9035-73C91B9C1C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9181" y="6494746"/>
                <a:ext cx="281424" cy="276999"/>
              </a:xfrm>
              <a:prstGeom prst="rect">
                <a:avLst/>
              </a:prstGeom>
              <a:blipFill>
                <a:blip r:embed="rId16"/>
                <a:stretch>
                  <a:fillRect l="-13636" r="-4545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9113142-AB7D-0147-A748-82B8407EA664}"/>
              </a:ext>
            </a:extLst>
          </p:cNvPr>
          <p:cNvCxnSpPr>
            <a:cxnSpLocks/>
            <a:stCxn id="30" idx="0"/>
          </p:cNvCxnSpPr>
          <p:nvPr/>
        </p:nvCxnSpPr>
        <p:spPr>
          <a:xfrm flipH="1" flipV="1">
            <a:off x="2158795" y="6209788"/>
            <a:ext cx="111098" cy="2849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908DAF6-5998-EB42-BD58-56DEF8A2CECD}"/>
                  </a:ext>
                </a:extLst>
              </p:cNvPr>
              <p:cNvSpPr txBox="1"/>
              <p:nvPr/>
            </p:nvSpPr>
            <p:spPr>
              <a:xfrm>
                <a:off x="2599337" y="6494746"/>
                <a:ext cx="2814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908DAF6-5998-EB42-BD58-56DEF8A2CE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9337" y="6494746"/>
                <a:ext cx="281423" cy="276999"/>
              </a:xfrm>
              <a:prstGeom prst="rect">
                <a:avLst/>
              </a:prstGeom>
              <a:blipFill>
                <a:blip r:embed="rId17"/>
                <a:stretch>
                  <a:fillRect l="-8696" r="-4348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E6E699D-7DC9-2C43-AB83-3CE9866B6932}"/>
              </a:ext>
            </a:extLst>
          </p:cNvPr>
          <p:cNvCxnSpPr>
            <a:cxnSpLocks/>
          </p:cNvCxnSpPr>
          <p:nvPr/>
        </p:nvCxnSpPr>
        <p:spPr>
          <a:xfrm flipH="1" flipV="1">
            <a:off x="2389588" y="6201003"/>
            <a:ext cx="231604" cy="2731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9F3F5E64-FB84-6A49-B78C-0E90C0DD905E}"/>
              </a:ext>
            </a:extLst>
          </p:cNvPr>
          <p:cNvSpPr txBox="1"/>
          <p:nvPr/>
        </p:nvSpPr>
        <p:spPr>
          <a:xfrm>
            <a:off x="5295870" y="3509324"/>
            <a:ext cx="13099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>
                <a:latin typeface="Myriad Pro" panose="020B0503030403020204" pitchFamily="34" charset="0"/>
              </a:rPr>
              <a:t>???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D8355CD-81F8-7C4E-982F-1D5C1C710177}"/>
              </a:ext>
            </a:extLst>
          </p:cNvPr>
          <p:cNvSpPr/>
          <p:nvPr/>
        </p:nvSpPr>
        <p:spPr>
          <a:xfrm>
            <a:off x="3998686" y="2259619"/>
            <a:ext cx="3904343" cy="3795486"/>
          </a:xfrm>
          <a:prstGeom prst="rect">
            <a:avLst/>
          </a:prstGeom>
          <a:noFill/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08805"/>
      </p:ext>
    </p:extLst>
  </p:cSld>
  <p:clrMapOvr>
    <a:masterClrMapping/>
  </p:clrMapOvr>
</p:sld>
</file>

<file path=ppt/theme/theme1.xml><?xml version="1.0" encoding="utf-8"?>
<a:theme xmlns:a="http://schemas.openxmlformats.org/drawingml/2006/main" name="mycell-black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algn="l">
          <a:defRPr sz="2400" b="1" dirty="0" smtClean="0"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ycell-black" id="{4D03FB2D-39E3-394D-8EA2-0BC030700AF2}" vid="{BBCD4F7E-3801-A54C-90ED-D4067FFD142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{4C0D4F03-94E3-F148-95FA-361AB2811835}tf16401378</Template>
  <TotalTime>5260</TotalTime>
  <Words>1519</Words>
  <Application>Microsoft Macintosh PowerPoint</Application>
  <PresentationFormat>On-screen Show (4:3)</PresentationFormat>
  <Paragraphs>456</Paragraphs>
  <Slides>70</Slides>
  <Notes>14</Notes>
  <HiddenSlides>1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77" baseType="lpstr">
      <vt:lpstr>Arial</vt:lpstr>
      <vt:lpstr>Calibri</vt:lpstr>
      <vt:lpstr>Cambria Math</vt:lpstr>
      <vt:lpstr>Inconsolata</vt:lpstr>
      <vt:lpstr>Myriad Pro</vt:lpstr>
      <vt:lpstr>Myriad Pro Semibold</vt:lpstr>
      <vt:lpstr>mycell-black</vt:lpstr>
      <vt:lpstr>Thinking about high dimensional data</vt:lpstr>
      <vt:lpstr>Goals for this unit</vt:lpstr>
      <vt:lpstr>What does “dimensionality” mean?</vt:lpstr>
      <vt:lpstr>What does “dimensionality” mean?</vt:lpstr>
      <vt:lpstr>What does “dimensionality” mean?</vt:lpstr>
      <vt:lpstr>What does “dimensionality” mean?</vt:lpstr>
      <vt:lpstr>What does “dimensionality” mean?</vt:lpstr>
      <vt:lpstr>What does “dimensionality” mean?</vt:lpstr>
      <vt:lpstr>What does “dimensionality” mean?</vt:lpstr>
      <vt:lpstr>What’s it like to think  about high dimensions?</vt:lpstr>
      <vt:lpstr>What do x1 x2, …, xn represent?</vt:lpstr>
      <vt:lpstr>What if we have more than one observation?</vt:lpstr>
      <vt:lpstr>What if we have more than one observation?</vt:lpstr>
      <vt:lpstr>PowerPoint Presentation</vt:lpstr>
      <vt:lpstr>PowerPoint Presentation</vt:lpstr>
      <vt:lpstr>PowerPoint Presentation</vt:lpstr>
      <vt:lpstr>Exercise!</vt:lpstr>
      <vt:lpstr>Exercise!</vt:lpstr>
      <vt:lpstr>Introducing scprep</vt:lpstr>
      <vt:lpstr>Exercise!</vt:lpstr>
      <vt:lpstr>How do features differentiate groups within a dataset?</vt:lpstr>
      <vt:lpstr>Goals for this unit</vt:lpstr>
      <vt:lpstr>Introduction to Manifold Learning</vt:lpstr>
      <vt:lpstr>How far away is each point from a_0?</vt:lpstr>
      <vt:lpstr>How far away is each point from a_0?</vt:lpstr>
      <vt:lpstr>How far away is each point from a_0?</vt:lpstr>
      <vt:lpstr>How far away is each point from a_0?</vt:lpstr>
      <vt:lpstr>How far away is each point from a_0?</vt:lpstr>
      <vt:lpstr>How far away is each point from a_0?</vt:lpstr>
      <vt:lpstr>How far away is each point from a_0?</vt:lpstr>
      <vt:lpstr>How far away is each point from a_0?</vt:lpstr>
      <vt:lpstr>Exercise!</vt:lpstr>
      <vt:lpstr>Exercise!</vt:lpstr>
      <vt:lpstr>What is a manifold?</vt:lpstr>
      <vt:lpstr>Examples of manifolds</vt:lpstr>
      <vt:lpstr>Examples of manifolds</vt:lpstr>
      <vt:lpstr>Examples of manifolds</vt:lpstr>
      <vt:lpstr>PowerPoint Presentation</vt:lpstr>
      <vt:lpstr>How far is NHV -&gt; MEX?</vt:lpstr>
      <vt:lpstr>How far is NHV -&gt; MEX?</vt:lpstr>
      <vt:lpstr>How far is NHV -&gt; MEX?</vt:lpstr>
      <vt:lpstr>How far is NHV -&gt; MEX?</vt:lpstr>
      <vt:lpstr>Is a circle locally Euclidean?</vt:lpstr>
      <vt:lpstr>Is a circle locally Euclidean?</vt:lpstr>
      <vt:lpstr>Is a circle locally Euclidean?</vt:lpstr>
      <vt:lpstr>Is a circle locally Euclidean?</vt:lpstr>
      <vt:lpstr>Is a circle locally Euclidean?</vt:lpstr>
      <vt:lpstr>Is a circle locally Euclidean?</vt:lpstr>
      <vt:lpstr>The swiss roll is a plane (R^2) embedded in R^3</vt:lpstr>
      <vt:lpstr>How do we quantify close (local) versus far (global) in a dataset?</vt:lpstr>
      <vt:lpstr>How do we quantify close (local) versus far (global) in a dataset?</vt:lpstr>
      <vt:lpstr>How do we quantify close (local) versus far (global) in a dataset?</vt:lpstr>
      <vt:lpstr>How do we quantify close (local) versus far (global) in a dataset?</vt:lpstr>
      <vt:lpstr>How do we quantify close (local) versus far (global) in a dataset?</vt:lpstr>
      <vt:lpstr>What is a “graph”?</vt:lpstr>
      <vt:lpstr>What is a “graph”?</vt:lpstr>
      <vt:lpstr>Graph walks approximate manifold distances</vt:lpstr>
      <vt:lpstr>Graph walks approximate manifold distances</vt:lpstr>
      <vt:lpstr>Graph walks approximate manifold distances</vt:lpstr>
      <vt:lpstr>What if the data isn’t entirely connected?</vt:lpstr>
      <vt:lpstr>What if the data isn’t entirely connected?</vt:lpstr>
      <vt:lpstr>What if the data isn’t entirely connected?</vt:lpstr>
      <vt:lpstr>What if the data isn’t entirely connected?</vt:lpstr>
      <vt:lpstr>What if the data isn’t entirely connected?</vt:lpstr>
      <vt:lpstr>Summary: learning graphs from data</vt:lpstr>
      <vt:lpstr>Summary: learning graphs from data</vt:lpstr>
      <vt:lpstr>Exercise!</vt:lpstr>
      <vt:lpstr>Matrix representations of graphs</vt:lpstr>
      <vt:lpstr>Exercise!</vt:lpstr>
      <vt:lpstr>Graph notation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Thinking about high dimensional data</dc:title>
  <dc:creator>Burkhardt, Daniel</dc:creator>
  <cp:lastModifiedBy>Burkhardt, Daniel</cp:lastModifiedBy>
  <cp:revision>85</cp:revision>
  <dcterms:created xsi:type="dcterms:W3CDTF">2019-09-18T14:07:06Z</dcterms:created>
  <dcterms:modified xsi:type="dcterms:W3CDTF">2019-10-09T19:36:06Z</dcterms:modified>
</cp:coreProperties>
</file>